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63"/>
  </p:notesMasterIdLst>
  <p:sldIdLst>
    <p:sldId id="256" r:id="rId2"/>
    <p:sldId id="356" r:id="rId3"/>
    <p:sldId id="358" r:id="rId4"/>
    <p:sldId id="357" r:id="rId5"/>
    <p:sldId id="390" r:id="rId6"/>
    <p:sldId id="386" r:id="rId7"/>
    <p:sldId id="387" r:id="rId8"/>
    <p:sldId id="388" r:id="rId9"/>
    <p:sldId id="389" r:id="rId10"/>
    <p:sldId id="359" r:id="rId11"/>
    <p:sldId id="383" r:id="rId12"/>
    <p:sldId id="360" r:id="rId13"/>
    <p:sldId id="412" r:id="rId14"/>
    <p:sldId id="414" r:id="rId15"/>
    <p:sldId id="415" r:id="rId16"/>
    <p:sldId id="416" r:id="rId17"/>
    <p:sldId id="361" r:id="rId18"/>
    <p:sldId id="362" r:id="rId19"/>
    <p:sldId id="385" r:id="rId20"/>
    <p:sldId id="363" r:id="rId21"/>
    <p:sldId id="391" r:id="rId22"/>
    <p:sldId id="392" r:id="rId23"/>
    <p:sldId id="364" r:id="rId24"/>
    <p:sldId id="365" r:id="rId25"/>
    <p:sldId id="372" r:id="rId26"/>
    <p:sldId id="366" r:id="rId27"/>
    <p:sldId id="367" r:id="rId28"/>
    <p:sldId id="368" r:id="rId29"/>
    <p:sldId id="393" r:id="rId30"/>
    <p:sldId id="369" r:id="rId31"/>
    <p:sldId id="395" r:id="rId32"/>
    <p:sldId id="396" r:id="rId33"/>
    <p:sldId id="371" r:id="rId34"/>
    <p:sldId id="370" r:id="rId35"/>
    <p:sldId id="373" r:id="rId36"/>
    <p:sldId id="394" r:id="rId37"/>
    <p:sldId id="374" r:id="rId38"/>
    <p:sldId id="397" r:id="rId39"/>
    <p:sldId id="398" r:id="rId40"/>
    <p:sldId id="375" r:id="rId41"/>
    <p:sldId id="376" r:id="rId42"/>
    <p:sldId id="381" r:id="rId43"/>
    <p:sldId id="380" r:id="rId44"/>
    <p:sldId id="379" r:id="rId45"/>
    <p:sldId id="382" r:id="rId46"/>
    <p:sldId id="418" r:id="rId47"/>
    <p:sldId id="399" r:id="rId48"/>
    <p:sldId id="400" r:id="rId49"/>
    <p:sldId id="401" r:id="rId50"/>
    <p:sldId id="378" r:id="rId51"/>
    <p:sldId id="377" r:id="rId52"/>
    <p:sldId id="402" r:id="rId53"/>
    <p:sldId id="403" r:id="rId54"/>
    <p:sldId id="404" r:id="rId55"/>
    <p:sldId id="405" r:id="rId56"/>
    <p:sldId id="406" r:id="rId57"/>
    <p:sldId id="407" r:id="rId58"/>
    <p:sldId id="408" r:id="rId59"/>
    <p:sldId id="409" r:id="rId60"/>
    <p:sldId id="410" r:id="rId61"/>
    <p:sldId id="411" r:id="rId6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33"/>
    <a:srgbClr val="C80064"/>
    <a:srgbClr val="D6370C"/>
    <a:srgbClr val="FF0D97"/>
    <a:srgbClr val="0000CC"/>
    <a:srgbClr val="003635"/>
    <a:srgbClr val="9EFF29"/>
    <a:srgbClr val="C33A1F"/>
    <a:srgbClr val="FF2549"/>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40"/>
    <p:restoredTop sz="91701"/>
  </p:normalViewPr>
  <p:slideViewPr>
    <p:cSldViewPr snapToGrid="0">
      <p:cViewPr varScale="1">
        <p:scale>
          <a:sx n="156" d="100"/>
          <a:sy n="156" d="100"/>
        </p:scale>
        <p:origin x="1336" y="176"/>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10/12/22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F533E96-F078-4B3D-A8F4-F1AF21EBC357}" type="slidenum">
              <a:rPr lang="en-US" smtClean="0"/>
              <a:t>2</a:t>
            </a:fld>
            <a:endParaRPr lang="en-US"/>
          </a:p>
        </p:txBody>
      </p:sp>
    </p:spTree>
    <p:extLst>
      <p:ext uri="{BB962C8B-B14F-4D97-AF65-F5344CB8AC3E}">
        <p14:creationId xmlns:p14="http://schemas.microsoft.com/office/powerpoint/2010/main" val="3135775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F533E96-F078-4B3D-A8F4-F1AF21EBC357}" type="slidenum">
              <a:rPr lang="en-US" smtClean="0"/>
              <a:t>34</a:t>
            </a:fld>
            <a:endParaRPr lang="en-US"/>
          </a:p>
        </p:txBody>
      </p:sp>
    </p:spTree>
    <p:extLst>
      <p:ext uri="{BB962C8B-B14F-4D97-AF65-F5344CB8AC3E}">
        <p14:creationId xmlns:p14="http://schemas.microsoft.com/office/powerpoint/2010/main" val="1134576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F533E96-F078-4B3D-A8F4-F1AF21EBC357}" type="slidenum">
              <a:rPr lang="en-US" smtClean="0"/>
              <a:t>36</a:t>
            </a:fld>
            <a:endParaRPr lang="en-US"/>
          </a:p>
        </p:txBody>
      </p:sp>
    </p:spTree>
    <p:extLst>
      <p:ext uri="{BB962C8B-B14F-4D97-AF65-F5344CB8AC3E}">
        <p14:creationId xmlns:p14="http://schemas.microsoft.com/office/powerpoint/2010/main" val="1689487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F533E96-F078-4B3D-A8F4-F1AF21EBC357}" type="slidenum">
              <a:rPr lang="en-US" smtClean="0"/>
              <a:t>40</a:t>
            </a:fld>
            <a:endParaRPr lang="en-US"/>
          </a:p>
        </p:txBody>
      </p:sp>
    </p:spTree>
    <p:extLst>
      <p:ext uri="{BB962C8B-B14F-4D97-AF65-F5344CB8AC3E}">
        <p14:creationId xmlns:p14="http://schemas.microsoft.com/office/powerpoint/2010/main" val="1255624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F533E96-F078-4B3D-A8F4-F1AF21EBC357}" type="slidenum">
              <a:rPr lang="en-US" smtClean="0"/>
              <a:t>3</a:t>
            </a:fld>
            <a:endParaRPr lang="en-US"/>
          </a:p>
        </p:txBody>
      </p:sp>
    </p:spTree>
    <p:extLst>
      <p:ext uri="{BB962C8B-B14F-4D97-AF65-F5344CB8AC3E}">
        <p14:creationId xmlns:p14="http://schemas.microsoft.com/office/powerpoint/2010/main" val="3205783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F533E96-F078-4B3D-A8F4-F1AF21EBC357}" type="slidenum">
              <a:rPr lang="en-US" smtClean="0"/>
              <a:t>5</a:t>
            </a:fld>
            <a:endParaRPr lang="en-US"/>
          </a:p>
        </p:txBody>
      </p:sp>
    </p:spTree>
    <p:extLst>
      <p:ext uri="{BB962C8B-B14F-4D97-AF65-F5344CB8AC3E}">
        <p14:creationId xmlns:p14="http://schemas.microsoft.com/office/powerpoint/2010/main" val="1479160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F533E96-F078-4B3D-A8F4-F1AF21EBC357}" type="slidenum">
              <a:rPr lang="en-US" smtClean="0"/>
              <a:t>10</a:t>
            </a:fld>
            <a:endParaRPr lang="en-US"/>
          </a:p>
        </p:txBody>
      </p:sp>
    </p:spTree>
    <p:extLst>
      <p:ext uri="{BB962C8B-B14F-4D97-AF65-F5344CB8AC3E}">
        <p14:creationId xmlns:p14="http://schemas.microsoft.com/office/powerpoint/2010/main" val="1896892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F533E96-F078-4B3D-A8F4-F1AF21EBC357}" type="slidenum">
              <a:rPr lang="en-US" smtClean="0"/>
              <a:t>12</a:t>
            </a:fld>
            <a:endParaRPr lang="en-US"/>
          </a:p>
        </p:txBody>
      </p:sp>
    </p:spTree>
    <p:extLst>
      <p:ext uri="{BB962C8B-B14F-4D97-AF65-F5344CB8AC3E}">
        <p14:creationId xmlns:p14="http://schemas.microsoft.com/office/powerpoint/2010/main" val="1686540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F533E96-F078-4B3D-A8F4-F1AF21EBC357}" type="slidenum">
              <a:rPr lang="en-US" smtClean="0"/>
              <a:t>19</a:t>
            </a:fld>
            <a:endParaRPr lang="en-US"/>
          </a:p>
        </p:txBody>
      </p:sp>
    </p:spTree>
    <p:extLst>
      <p:ext uri="{BB962C8B-B14F-4D97-AF65-F5344CB8AC3E}">
        <p14:creationId xmlns:p14="http://schemas.microsoft.com/office/powerpoint/2010/main" val="955589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F533E96-F078-4B3D-A8F4-F1AF21EBC357}" type="slidenum">
              <a:rPr lang="en-US" smtClean="0"/>
              <a:t>23</a:t>
            </a:fld>
            <a:endParaRPr lang="en-US"/>
          </a:p>
        </p:txBody>
      </p:sp>
    </p:spTree>
    <p:extLst>
      <p:ext uri="{BB962C8B-B14F-4D97-AF65-F5344CB8AC3E}">
        <p14:creationId xmlns:p14="http://schemas.microsoft.com/office/powerpoint/2010/main" val="792279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F533E96-F078-4B3D-A8F4-F1AF21EBC357}" type="slidenum">
              <a:rPr lang="en-US" smtClean="0"/>
              <a:t>29</a:t>
            </a:fld>
            <a:endParaRPr lang="en-US"/>
          </a:p>
        </p:txBody>
      </p:sp>
    </p:spTree>
    <p:extLst>
      <p:ext uri="{BB962C8B-B14F-4D97-AF65-F5344CB8AC3E}">
        <p14:creationId xmlns:p14="http://schemas.microsoft.com/office/powerpoint/2010/main" val="2230837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F533E96-F078-4B3D-A8F4-F1AF21EBC357}" type="slidenum">
              <a:rPr lang="en-US" smtClean="0"/>
              <a:t>33</a:t>
            </a:fld>
            <a:endParaRPr lang="en-US"/>
          </a:p>
        </p:txBody>
      </p:sp>
    </p:spTree>
    <p:extLst>
      <p:ext uri="{BB962C8B-B14F-4D97-AF65-F5344CB8AC3E}">
        <p14:creationId xmlns:p14="http://schemas.microsoft.com/office/powerpoint/2010/main" val="840024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5188" y="3303638"/>
            <a:ext cx="8008376" cy="951271"/>
          </a:xfrm>
          <a:noFill/>
          <a:effectLst>
            <a:outerShdw blurRad="50800" dist="38100" dir="2700000" algn="tl" rotWithShape="0">
              <a:prstClr val="black">
                <a:alpha val="40000"/>
              </a:prstClr>
            </a:outerShdw>
          </a:effectLst>
        </p:spPr>
        <p:txBody>
          <a:bodyPr>
            <a:normAutofit/>
          </a:bodyPr>
          <a:lstStyle>
            <a:lvl1pPr algn="ctr">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75188" y="4254909"/>
            <a:ext cx="8001000" cy="678426"/>
          </a:xfrm>
        </p:spPr>
        <p:txBody>
          <a:bodyPr>
            <a:normAutofit/>
          </a:bodyPr>
          <a:lstStyle>
            <a:lvl1pPr marL="0" indent="0" algn="ctr">
              <a:buNone/>
              <a:defRPr sz="2800" b="0" i="0">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10/12/22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858518"/>
            <a:ext cx="8259098" cy="763526"/>
          </a:xfrm>
        </p:spPr>
        <p:txBody>
          <a:bodyPr>
            <a:normAutofit/>
          </a:bodyPr>
          <a:lstStyle>
            <a:lvl1pPr algn="ctr">
              <a:defRPr sz="3600" baseline="0">
                <a:solidFill>
                  <a:schemeClr val="tx2">
                    <a:lumMod val="40000"/>
                    <a:lumOff val="6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614948"/>
            <a:ext cx="8246070" cy="3163527"/>
          </a:xfrm>
        </p:spPr>
        <p:txBody>
          <a:bodyPr/>
          <a:lstStyle>
            <a:lvl1pPr algn="ctr">
              <a:defRPr sz="28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34344" y="406537"/>
            <a:ext cx="6805594" cy="725349"/>
          </a:xfrm>
        </p:spPr>
        <p:txBody>
          <a:bodyPr>
            <a:normAutofit/>
          </a:bodyPr>
          <a:lstStyle>
            <a:lvl1pPr algn="l">
              <a:defRPr sz="360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1732936" y="1143000"/>
            <a:ext cx="6828503" cy="3545497"/>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10/12/22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10/12/22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8" y="832084"/>
            <a:ext cx="8093365" cy="763525"/>
          </a:xfrm>
        </p:spPr>
        <p:txBody>
          <a:bodyPr>
            <a:normAutofit/>
          </a:bodyPr>
          <a:lstStyle>
            <a:lvl1pPr algn="ctr">
              <a:defRPr sz="3600" baseline="0">
                <a:solidFill>
                  <a:schemeClr val="tx2">
                    <a:lumMod val="40000"/>
                    <a:lumOff val="6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736625"/>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209022"/>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736625"/>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209022"/>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10/12/22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10/12/22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10/12/22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www.codinglabs.net/article_world_view_projection_matrix.aspx" TargetMode="External"/><Relationship Id="rId4" Type="http://schemas.openxmlformats.org/officeDocument/2006/relationships/hyperlink" Target="https://learnopengl.com/Getting-started/Coordinate-System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www.codinglabs.net/article_world_view_projection_matrix.aspx" TargetMode="External"/><Relationship Id="rId4" Type="http://schemas.openxmlformats.org/officeDocument/2006/relationships/hyperlink" Target="https://learnopengl.com/Getting-started/Coordinate-Systems" TargetMode="External"/><Relationship Id="rId9" Type="http://schemas.openxmlformats.org/officeDocument/2006/relationships/image" Target="../media/image34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hyperlink" Target="http://www.codinglabs.net/article_world_view_projection_matrix.aspx" TargetMode="External"/><Relationship Id="rId4" Type="http://schemas.openxmlformats.org/officeDocument/2006/relationships/hyperlink" Target="https://learnopengl.com/Getting-started/Coordinate-System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www.codinglabs.net/article_world_view_projection_matrix.aspx" TargetMode="External"/><Relationship Id="rId4" Type="http://schemas.openxmlformats.org/officeDocument/2006/relationships/hyperlink" Target="https://learnopengl.com/Getting-started/Coordinate-System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10.png"/><Relationship Id="rId2" Type="http://schemas.openxmlformats.org/officeDocument/2006/relationships/image" Target="../media/image40.png"/><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www.codinglabs.net/article_world_view_projection_matrix.aspx" TargetMode="External"/><Relationship Id="rId10" Type="http://schemas.openxmlformats.org/officeDocument/2006/relationships/image" Target="../media/image47.png"/><Relationship Id="rId4" Type="http://schemas.openxmlformats.org/officeDocument/2006/relationships/hyperlink" Target="https://learnopengl.com/Getting-started/Coordinate-Systems" TargetMode="External"/><Relationship Id="rId9" Type="http://schemas.openxmlformats.org/officeDocument/2006/relationships/image" Target="../media/image34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www.codinglabs.net/article_world_view_projection_matrix.aspx" TargetMode="External"/><Relationship Id="rId4" Type="http://schemas.openxmlformats.org/officeDocument/2006/relationships/hyperlink" Target="https://learnopengl.com/Getting-started/Coordinate-System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45.png"/><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6.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www.codinglabs.net/article_world_view_projection_matrix.aspx" TargetMode="External"/><Relationship Id="rId10" Type="http://schemas.openxmlformats.org/officeDocument/2006/relationships/image" Target="../media/image450.png"/><Relationship Id="rId4" Type="http://schemas.openxmlformats.org/officeDocument/2006/relationships/hyperlink" Target="https://learnopengl.com/Getting-started/Coordinate-Systems" TargetMode="External"/><Relationship Id="rId9" Type="http://schemas.openxmlformats.org/officeDocument/2006/relationships/image" Target="../media/image341.png"/></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www.codinglabs.net/article_world_view_projection_matrix.aspx" TargetMode="External"/><Relationship Id="rId4" Type="http://schemas.openxmlformats.org/officeDocument/2006/relationships/hyperlink" Target="https://learnopengl.com/Getting-started/Coordinate-Systems"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53.png"/><Relationship Id="rId7" Type="http://schemas.openxmlformats.org/officeDocument/2006/relationships/image" Target="../media/image340.png"/><Relationship Id="rId2" Type="http://schemas.openxmlformats.org/officeDocument/2006/relationships/image" Target="../media/image290.png"/><Relationship Id="rId1" Type="http://schemas.openxmlformats.org/officeDocument/2006/relationships/slideLayout" Target="../slideLayouts/slideLayout3.xml"/><Relationship Id="rId6" Type="http://schemas.openxmlformats.org/officeDocument/2006/relationships/image" Target="../media/image330.png"/><Relationship Id="rId5" Type="http://schemas.openxmlformats.org/officeDocument/2006/relationships/image" Target="../media/image320.png"/><Relationship Id="rId10" Type="http://schemas.openxmlformats.org/officeDocument/2006/relationships/image" Target="../media/image370.png"/><Relationship Id="rId4" Type="http://schemas.openxmlformats.org/officeDocument/2006/relationships/image" Target="../media/image310.png"/><Relationship Id="rId9" Type="http://schemas.openxmlformats.org/officeDocument/2006/relationships/image" Target="../media/image360.png"/></Relationships>
</file>

<file path=ppt/slides/_rels/slide44.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developer.mozilla.org/en-US/docs/Web/API/WebGLRenderingContext/viewport"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www.codinglabs.net/article_world_view_projection_matrix.aspx" TargetMode="External"/><Relationship Id="rId4" Type="http://schemas.openxmlformats.org/officeDocument/2006/relationships/hyperlink" Target="https://learnopengl.com/Getting-started/Coordinate-System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hyperlink" Target="https://developer.mozilla.org/en-US/docs/Web/API/WebGLRenderingContext/clear"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5691" y="3414252"/>
            <a:ext cx="8067368" cy="884898"/>
          </a:xfrm>
        </p:spPr>
        <p:txBody>
          <a:bodyPr>
            <a:normAutofit/>
          </a:bodyPr>
          <a:lstStyle/>
          <a:p>
            <a:r>
              <a:rPr lang="en-US" dirty="0"/>
              <a:t>Space Transformation Pipeline (3D)</a:t>
            </a:r>
          </a:p>
        </p:txBody>
      </p:sp>
      <p:sp>
        <p:nvSpPr>
          <p:cNvPr id="3" name="Subtitle 2"/>
          <p:cNvSpPr>
            <a:spLocks noGrp="1"/>
          </p:cNvSpPr>
          <p:nvPr>
            <p:ph type="subTitle" idx="1"/>
          </p:nvPr>
        </p:nvSpPr>
        <p:spPr>
          <a:xfrm>
            <a:off x="516194" y="4306524"/>
            <a:ext cx="8096864" cy="730043"/>
          </a:xfrm>
        </p:spPr>
        <p:txBody>
          <a:bodyPr/>
          <a:lstStyle/>
          <a:p>
            <a:r>
              <a:rPr lang="en-US" dirty="0"/>
              <a:t>CSU0021: Computer Graphics</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D897E-D8A1-0540-9C11-6CD745D2DBA0}"/>
              </a:ext>
            </a:extLst>
          </p:cNvPr>
          <p:cNvSpPr>
            <a:spLocks noGrp="1"/>
          </p:cNvSpPr>
          <p:nvPr>
            <p:ph type="title"/>
          </p:nvPr>
        </p:nvSpPr>
        <p:spPr/>
        <p:txBody>
          <a:bodyPr>
            <a:normAutofit/>
          </a:bodyPr>
          <a:lstStyle/>
          <a:p>
            <a:r>
              <a:rPr kumimoji="1" lang="en-US" altLang="zh-TW" dirty="0"/>
              <a:t>View Matrix (World to View Space)</a:t>
            </a:r>
            <a:endParaRPr kumimoji="1" lang="zh-TW" altLang="en-US" dirty="0"/>
          </a:p>
        </p:txBody>
      </p:sp>
      <p:pic>
        <p:nvPicPr>
          <p:cNvPr id="10242" name="Picture 2">
            <a:extLst>
              <a:ext uri="{FF2B5EF4-FFF2-40B4-BE49-F238E27FC236}">
                <a16:creationId xmlns:a16="http://schemas.microsoft.com/office/drawing/2014/main" id="{62BA34B9-6213-6F4C-B6CA-64D0CCAEC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0103" y="1326229"/>
            <a:ext cx="6746813" cy="3323039"/>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33DED091-45B7-5542-B81B-FC876DF41EC4}"/>
              </a:ext>
            </a:extLst>
          </p:cNvPr>
          <p:cNvSpPr/>
          <p:nvPr/>
        </p:nvSpPr>
        <p:spPr>
          <a:xfrm>
            <a:off x="4362019" y="1241030"/>
            <a:ext cx="2996313" cy="171034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9" name="矩形 8">
            <a:extLst>
              <a:ext uri="{FF2B5EF4-FFF2-40B4-BE49-F238E27FC236}">
                <a16:creationId xmlns:a16="http://schemas.microsoft.com/office/drawing/2014/main" id="{EBA6EDFD-84B9-914C-BE37-DDCEB2753CB6}"/>
              </a:ext>
            </a:extLst>
          </p:cNvPr>
          <p:cNvSpPr/>
          <p:nvPr/>
        </p:nvSpPr>
        <p:spPr>
          <a:xfrm>
            <a:off x="1650104" y="3001587"/>
            <a:ext cx="1533044" cy="171034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0" name="文字方塊 9">
            <a:extLst>
              <a:ext uri="{FF2B5EF4-FFF2-40B4-BE49-F238E27FC236}">
                <a16:creationId xmlns:a16="http://schemas.microsoft.com/office/drawing/2014/main" id="{D3BD97BC-6985-9C4E-9026-8635DE9E1242}"/>
              </a:ext>
            </a:extLst>
          </p:cNvPr>
          <p:cNvSpPr txBox="1"/>
          <p:nvPr/>
        </p:nvSpPr>
        <p:spPr>
          <a:xfrm>
            <a:off x="5137141" y="4770474"/>
            <a:ext cx="3945311" cy="400110"/>
          </a:xfrm>
          <a:prstGeom prst="rect">
            <a:avLst/>
          </a:prstGeom>
          <a:noFill/>
        </p:spPr>
        <p:txBody>
          <a:bodyPr wrap="none" rtlCol="0">
            <a:spAutoFit/>
          </a:bodyPr>
          <a:lstStyle/>
          <a:p>
            <a:r>
              <a:rPr kumimoji="1" lang="en" altLang="zh-TW" sz="1000" dirty="0">
                <a:hlinkClick r:id="rId4"/>
              </a:rPr>
              <a:t>https://learnopengl.com/Getting-started/Coordinate-Systems</a:t>
            </a:r>
            <a:endParaRPr kumimoji="1" lang="en" altLang="zh-TW" sz="1000" dirty="0"/>
          </a:p>
          <a:p>
            <a:r>
              <a:rPr kumimoji="1" lang="en" altLang="zh-TW" sz="1000" dirty="0">
                <a:hlinkClick r:id="rId5"/>
              </a:rPr>
              <a:t>http://www.codinglabs.net/article_world_view_projection_matrix.aspx</a:t>
            </a:r>
            <a:r>
              <a:rPr kumimoji="1" lang="en" altLang="zh-TW" sz="1000" dirty="0"/>
              <a:t> </a:t>
            </a:r>
            <a:endParaRPr kumimoji="1" lang="zh-TW" altLang="en-US" sz="1000" dirty="0"/>
          </a:p>
        </p:txBody>
      </p:sp>
      <p:sp>
        <p:nvSpPr>
          <p:cNvPr id="12" name="文字方塊 11">
            <a:extLst>
              <a:ext uri="{FF2B5EF4-FFF2-40B4-BE49-F238E27FC236}">
                <a16:creationId xmlns:a16="http://schemas.microsoft.com/office/drawing/2014/main" id="{B280C6B1-1A9F-8148-ABE2-BD06F2E85E33}"/>
              </a:ext>
            </a:extLst>
          </p:cNvPr>
          <p:cNvSpPr txBox="1"/>
          <p:nvPr/>
        </p:nvSpPr>
        <p:spPr>
          <a:xfrm>
            <a:off x="2614587" y="2723108"/>
            <a:ext cx="708848" cy="200055"/>
          </a:xfrm>
          <a:prstGeom prst="rect">
            <a:avLst/>
          </a:prstGeom>
          <a:noFill/>
        </p:spPr>
        <p:txBody>
          <a:bodyPr wrap="none" rtlCol="0">
            <a:spAutoFit/>
          </a:bodyPr>
          <a:lstStyle/>
          <a:p>
            <a:r>
              <a:rPr kumimoji="1" lang="en-US" altLang="zh-TW" sz="700" dirty="0"/>
              <a:t>(Object space)</a:t>
            </a:r>
            <a:endParaRPr kumimoji="1" lang="zh-TW" altLang="en-US" sz="700" dirty="0"/>
          </a:p>
        </p:txBody>
      </p:sp>
    </p:spTree>
    <p:extLst>
      <p:ext uri="{BB962C8B-B14F-4D97-AF65-F5344CB8AC3E}">
        <p14:creationId xmlns:p14="http://schemas.microsoft.com/office/powerpoint/2010/main" val="3555867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2A8D33-B602-9047-B476-9BDEFA251A6E}"/>
              </a:ext>
            </a:extLst>
          </p:cNvPr>
          <p:cNvSpPr>
            <a:spLocks noGrp="1"/>
          </p:cNvSpPr>
          <p:nvPr>
            <p:ph type="title"/>
          </p:nvPr>
        </p:nvSpPr>
        <p:spPr/>
        <p:txBody>
          <a:bodyPr/>
          <a:lstStyle/>
          <a:p>
            <a:r>
              <a:rPr kumimoji="1" lang="en-US" altLang="zh-TW" dirty="0"/>
              <a:t>View Matrix (World to View Space)</a:t>
            </a:r>
            <a:endParaRPr kumimoji="1" lang="zh-TW" altLang="en-US" dirty="0"/>
          </a:p>
        </p:txBody>
      </p:sp>
      <p:pic>
        <p:nvPicPr>
          <p:cNvPr id="1026" name="Picture 2" descr="Camera Space">
            <a:extLst>
              <a:ext uri="{FF2B5EF4-FFF2-40B4-BE49-F238E27FC236}">
                <a16:creationId xmlns:a16="http://schemas.microsoft.com/office/drawing/2014/main" id="{0D2D04FB-12CA-FE40-A541-A57B35FA93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702" y="2294952"/>
            <a:ext cx="5509858" cy="2767395"/>
          </a:xfrm>
          <a:prstGeom prst="rect">
            <a:avLst/>
          </a:prstGeom>
          <a:noFill/>
          <a:extLst>
            <a:ext uri="{909E8E84-426E-40DD-AFC4-6F175D3DCCD1}">
              <a14:hiddenFill xmlns:a14="http://schemas.microsoft.com/office/drawing/2010/main">
                <a:solidFill>
                  <a:srgbClr val="FFFFFF"/>
                </a:solidFill>
              </a14:hiddenFill>
            </a:ext>
          </a:extLst>
        </p:spPr>
      </p:pic>
      <p:sp>
        <p:nvSpPr>
          <p:cNvPr id="5" name="內容版面配置區 4">
            <a:extLst>
              <a:ext uri="{FF2B5EF4-FFF2-40B4-BE49-F238E27FC236}">
                <a16:creationId xmlns:a16="http://schemas.microsoft.com/office/drawing/2014/main" id="{A1AEDE10-A77B-1240-B663-1616D02E7DD9}"/>
              </a:ext>
            </a:extLst>
          </p:cNvPr>
          <p:cNvSpPr>
            <a:spLocks noGrp="1"/>
          </p:cNvSpPr>
          <p:nvPr>
            <p:ph idx="1"/>
          </p:nvPr>
        </p:nvSpPr>
        <p:spPr/>
        <p:txBody>
          <a:bodyPr>
            <a:normAutofit/>
          </a:bodyPr>
          <a:lstStyle/>
          <a:p>
            <a:r>
              <a:rPr lang="en-US" altLang="zh-TW" sz="2000" dirty="0"/>
              <a:t>This transformation is going to use the position of the camera as the origin to recalculate new coordinates of all vertices</a:t>
            </a:r>
            <a:endParaRPr lang="zh-TW" altLang="en-US" sz="2000" dirty="0"/>
          </a:p>
        </p:txBody>
      </p:sp>
      <p:sp>
        <p:nvSpPr>
          <p:cNvPr id="6" name="文字方塊 5">
            <a:extLst>
              <a:ext uri="{FF2B5EF4-FFF2-40B4-BE49-F238E27FC236}">
                <a16:creationId xmlns:a16="http://schemas.microsoft.com/office/drawing/2014/main" id="{BD9CBFE0-D8E8-1C4C-9A13-F36CEF56A674}"/>
              </a:ext>
            </a:extLst>
          </p:cNvPr>
          <p:cNvSpPr txBox="1"/>
          <p:nvPr/>
        </p:nvSpPr>
        <p:spPr>
          <a:xfrm>
            <a:off x="1316951" y="2405517"/>
            <a:ext cx="2802370" cy="430887"/>
          </a:xfrm>
          <a:prstGeom prst="rect">
            <a:avLst/>
          </a:prstGeom>
          <a:noFill/>
        </p:spPr>
        <p:txBody>
          <a:bodyPr wrap="none" rtlCol="0">
            <a:spAutoFit/>
          </a:bodyPr>
          <a:lstStyle/>
          <a:p>
            <a:r>
              <a:rPr kumimoji="1" lang="en-US" altLang="zh-TW" sz="1100" b="1" dirty="0"/>
              <a:t>All coordinates are determined by this point </a:t>
            </a:r>
          </a:p>
          <a:p>
            <a:r>
              <a:rPr kumimoji="1" lang="en-US" altLang="zh-TW" sz="1100" b="1" dirty="0"/>
              <a:t>which is origin of the world space</a:t>
            </a:r>
            <a:endParaRPr kumimoji="1" lang="zh-TW" altLang="en-US" sz="1100" b="1" dirty="0"/>
          </a:p>
        </p:txBody>
      </p:sp>
      <p:cxnSp>
        <p:nvCxnSpPr>
          <p:cNvPr id="8" name="直線箭頭接點 7">
            <a:extLst>
              <a:ext uri="{FF2B5EF4-FFF2-40B4-BE49-F238E27FC236}">
                <a16:creationId xmlns:a16="http://schemas.microsoft.com/office/drawing/2014/main" id="{E78B3134-B01B-F047-B7EF-10D5171275C1}"/>
              </a:ext>
            </a:extLst>
          </p:cNvPr>
          <p:cNvCxnSpPr>
            <a:stCxn id="6" idx="2"/>
          </p:cNvCxnSpPr>
          <p:nvPr/>
        </p:nvCxnSpPr>
        <p:spPr>
          <a:xfrm>
            <a:off x="2718136" y="2836404"/>
            <a:ext cx="1172667" cy="94459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箭頭接點 9">
            <a:extLst>
              <a:ext uri="{FF2B5EF4-FFF2-40B4-BE49-F238E27FC236}">
                <a16:creationId xmlns:a16="http://schemas.microsoft.com/office/drawing/2014/main" id="{FFD2F380-2D5C-CE4E-928F-566390D14B82}"/>
              </a:ext>
            </a:extLst>
          </p:cNvPr>
          <p:cNvCxnSpPr>
            <a:cxnSpLocks/>
          </p:cNvCxnSpPr>
          <p:nvPr/>
        </p:nvCxnSpPr>
        <p:spPr>
          <a:xfrm flipH="1">
            <a:off x="6952463" y="3876753"/>
            <a:ext cx="634790" cy="62723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78415063-BC77-1746-AB06-159BE4F01E4A}"/>
              </a:ext>
            </a:extLst>
          </p:cNvPr>
          <p:cNvSpPr txBox="1"/>
          <p:nvPr/>
        </p:nvSpPr>
        <p:spPr>
          <a:xfrm>
            <a:off x="6425262" y="3535324"/>
            <a:ext cx="2802370" cy="430887"/>
          </a:xfrm>
          <a:prstGeom prst="rect">
            <a:avLst/>
          </a:prstGeom>
          <a:noFill/>
        </p:spPr>
        <p:txBody>
          <a:bodyPr wrap="none" rtlCol="0">
            <a:spAutoFit/>
          </a:bodyPr>
          <a:lstStyle/>
          <a:p>
            <a:r>
              <a:rPr kumimoji="1" lang="en-US" altLang="zh-TW" sz="1100" b="1" dirty="0"/>
              <a:t>All coordinates are determined by this point </a:t>
            </a:r>
          </a:p>
          <a:p>
            <a:r>
              <a:rPr kumimoji="1" lang="en-US" altLang="zh-TW" sz="1100" b="1" dirty="0"/>
              <a:t>(where the camera is as the origin)</a:t>
            </a:r>
            <a:endParaRPr kumimoji="1" lang="zh-TW" altLang="en-US" sz="1100" b="1" dirty="0"/>
          </a:p>
        </p:txBody>
      </p:sp>
    </p:spTree>
    <p:extLst>
      <p:ext uri="{BB962C8B-B14F-4D97-AF65-F5344CB8AC3E}">
        <p14:creationId xmlns:p14="http://schemas.microsoft.com/office/powerpoint/2010/main" val="3425523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FA389A-9504-FB4F-825D-5A57B3DD733E}"/>
              </a:ext>
            </a:extLst>
          </p:cNvPr>
          <p:cNvSpPr>
            <a:spLocks noGrp="1"/>
          </p:cNvSpPr>
          <p:nvPr>
            <p:ph type="title"/>
          </p:nvPr>
        </p:nvSpPr>
        <p:spPr/>
        <p:txBody>
          <a:bodyPr>
            <a:normAutofit/>
          </a:bodyPr>
          <a:lstStyle/>
          <a:p>
            <a:r>
              <a:rPr kumimoji="1" lang="en-US" altLang="zh-TW" dirty="0"/>
              <a:t>View Matrix (World to View Space)</a:t>
            </a:r>
            <a:endParaRPr kumimoji="1" lang="zh-TW" altLang="en-US" dirty="0"/>
          </a:p>
        </p:txBody>
      </p:sp>
      <p:sp>
        <p:nvSpPr>
          <p:cNvPr id="3" name="內容版面配置區 2">
            <a:extLst>
              <a:ext uri="{FF2B5EF4-FFF2-40B4-BE49-F238E27FC236}">
                <a16:creationId xmlns:a16="http://schemas.microsoft.com/office/drawing/2014/main" id="{F6E3B587-B697-5442-B76E-5D2269A45A27}"/>
              </a:ext>
            </a:extLst>
          </p:cNvPr>
          <p:cNvSpPr>
            <a:spLocks noGrp="1"/>
          </p:cNvSpPr>
          <p:nvPr>
            <p:ph idx="1"/>
          </p:nvPr>
        </p:nvSpPr>
        <p:spPr/>
        <p:txBody>
          <a:bodyPr>
            <a:normAutofit/>
          </a:bodyPr>
          <a:lstStyle/>
          <a:p>
            <a:r>
              <a:rPr kumimoji="1" lang="en-US" altLang="zh-TW" sz="1600" dirty="0"/>
              <a:t>Transform coordinates from the world space to the camera (eye) space</a:t>
            </a:r>
          </a:p>
          <a:p>
            <a:pPr lvl="1"/>
            <a:r>
              <a:rPr kumimoji="1" lang="en-US" altLang="zh-TW" sz="1600" dirty="0"/>
              <a:t>Make the following transformation (project and viewport) easily</a:t>
            </a:r>
          </a:p>
          <a:p>
            <a:r>
              <a:rPr kumimoji="1" lang="en-US" altLang="zh-TW" sz="1600" dirty="0"/>
              <a:t>How to define the view space?</a:t>
            </a:r>
          </a:p>
          <a:p>
            <a:pPr lvl="1"/>
            <a:r>
              <a:rPr kumimoji="1" lang="en-US" altLang="zh-TW" sz="1600" dirty="0"/>
              <a:t>Camera position</a:t>
            </a:r>
          </a:p>
          <a:p>
            <a:pPr lvl="1"/>
            <a:r>
              <a:rPr kumimoji="1" lang="en-US" altLang="zh-TW" sz="1600" dirty="0"/>
              <a:t>Camera looking direction </a:t>
            </a:r>
          </a:p>
          <a:p>
            <a:pPr lvl="1"/>
            <a:r>
              <a:rPr kumimoji="1" lang="en-US" altLang="zh-TW" sz="1600" dirty="0"/>
              <a:t>Camera up direction</a:t>
            </a:r>
          </a:p>
        </p:txBody>
      </p:sp>
      <p:pic>
        <p:nvPicPr>
          <p:cNvPr id="4" name="圖片 3">
            <a:extLst>
              <a:ext uri="{FF2B5EF4-FFF2-40B4-BE49-F238E27FC236}">
                <a16:creationId xmlns:a16="http://schemas.microsoft.com/office/drawing/2014/main" id="{23C4EE78-37FF-724A-90BE-3D4272EC11E3}"/>
              </a:ext>
            </a:extLst>
          </p:cNvPr>
          <p:cNvPicPr>
            <a:picLocks noChangeAspect="1"/>
          </p:cNvPicPr>
          <p:nvPr/>
        </p:nvPicPr>
        <p:blipFill>
          <a:blip r:embed="rId3"/>
          <a:stretch>
            <a:fillRect/>
          </a:stretch>
        </p:blipFill>
        <p:spPr>
          <a:xfrm>
            <a:off x="862646" y="3205048"/>
            <a:ext cx="3510951" cy="1555665"/>
          </a:xfrm>
          <a:prstGeom prst="rect">
            <a:avLst/>
          </a:prstGeom>
        </p:spPr>
      </p:pic>
      <p:pic>
        <p:nvPicPr>
          <p:cNvPr id="5" name="圖片 4">
            <a:extLst>
              <a:ext uri="{FF2B5EF4-FFF2-40B4-BE49-F238E27FC236}">
                <a16:creationId xmlns:a16="http://schemas.microsoft.com/office/drawing/2014/main" id="{B84FF88B-674A-164E-98F9-FB6F93269500}"/>
              </a:ext>
            </a:extLst>
          </p:cNvPr>
          <p:cNvPicPr>
            <a:picLocks noChangeAspect="1"/>
          </p:cNvPicPr>
          <p:nvPr/>
        </p:nvPicPr>
        <p:blipFill>
          <a:blip r:embed="rId4"/>
          <a:stretch>
            <a:fillRect/>
          </a:stretch>
        </p:blipFill>
        <p:spPr>
          <a:xfrm>
            <a:off x="4566760" y="3205048"/>
            <a:ext cx="4490003" cy="1555665"/>
          </a:xfrm>
          <a:prstGeom prst="rect">
            <a:avLst/>
          </a:prstGeom>
        </p:spPr>
      </p:pic>
    </p:spTree>
    <p:extLst>
      <p:ext uri="{BB962C8B-B14F-4D97-AF65-F5344CB8AC3E}">
        <p14:creationId xmlns:p14="http://schemas.microsoft.com/office/powerpoint/2010/main" val="2239321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855D46-4023-5C49-A311-688566528D81}"/>
              </a:ext>
            </a:extLst>
          </p:cNvPr>
          <p:cNvSpPr>
            <a:spLocks noGrp="1"/>
          </p:cNvSpPr>
          <p:nvPr>
            <p:ph type="title"/>
          </p:nvPr>
        </p:nvSpPr>
        <p:spPr/>
        <p:txBody>
          <a:bodyPr>
            <a:noAutofit/>
          </a:bodyPr>
          <a:lstStyle/>
          <a:p>
            <a:r>
              <a:rPr kumimoji="1" lang="en-US" altLang="zh-TW" sz="2800" dirty="0"/>
              <a:t>Build the View Space Coordinate System</a:t>
            </a:r>
          </a:p>
        </p:txBody>
      </p:sp>
      <p:sp>
        <p:nvSpPr>
          <p:cNvPr id="3" name="內容版面配置區 2">
            <a:extLst>
              <a:ext uri="{FF2B5EF4-FFF2-40B4-BE49-F238E27FC236}">
                <a16:creationId xmlns:a16="http://schemas.microsoft.com/office/drawing/2014/main" id="{1CA58603-CF64-2B45-B611-4C15B7C1742E}"/>
              </a:ext>
            </a:extLst>
          </p:cNvPr>
          <p:cNvSpPr>
            <a:spLocks noGrp="1"/>
          </p:cNvSpPr>
          <p:nvPr>
            <p:ph idx="1"/>
          </p:nvPr>
        </p:nvSpPr>
        <p:spPr/>
        <p:txBody>
          <a:bodyPr>
            <a:normAutofit/>
          </a:bodyPr>
          <a:lstStyle/>
          <a:p>
            <a:r>
              <a:rPr kumimoji="1" lang="en-US" altLang="zh-TW" sz="2000" dirty="0"/>
              <a:t>Known: eye position, look-at point (COI), view-up vector</a:t>
            </a:r>
          </a:p>
          <a:p>
            <a:r>
              <a:rPr kumimoji="1" lang="en-US" altLang="zh-TW" sz="2000" dirty="0"/>
              <a:t>To find out: new origin and three basis vectors</a:t>
            </a:r>
            <a:endParaRPr kumimoji="1" lang="zh-TW" altLang="en-US" sz="2000" dirty="0"/>
          </a:p>
        </p:txBody>
      </p:sp>
      <p:pic>
        <p:nvPicPr>
          <p:cNvPr id="5" name="圖片 4">
            <a:extLst>
              <a:ext uri="{FF2B5EF4-FFF2-40B4-BE49-F238E27FC236}">
                <a16:creationId xmlns:a16="http://schemas.microsoft.com/office/drawing/2014/main" id="{86416CBF-F956-F540-9C95-37356C1CD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743" y="3076790"/>
            <a:ext cx="3348444" cy="1720629"/>
          </a:xfrm>
          <a:prstGeom prst="rect">
            <a:avLst/>
          </a:prstGeom>
        </p:spPr>
      </p:pic>
      <p:sp>
        <p:nvSpPr>
          <p:cNvPr id="6" name="文字方塊 5">
            <a:extLst>
              <a:ext uri="{FF2B5EF4-FFF2-40B4-BE49-F238E27FC236}">
                <a16:creationId xmlns:a16="http://schemas.microsoft.com/office/drawing/2014/main" id="{E11CE976-B4BF-A14B-B02E-BA7B6115542A}"/>
              </a:ext>
            </a:extLst>
          </p:cNvPr>
          <p:cNvSpPr txBox="1"/>
          <p:nvPr/>
        </p:nvSpPr>
        <p:spPr>
          <a:xfrm>
            <a:off x="4828939" y="2454083"/>
            <a:ext cx="3520900" cy="461665"/>
          </a:xfrm>
          <a:prstGeom prst="rect">
            <a:avLst/>
          </a:prstGeom>
          <a:noFill/>
        </p:spPr>
        <p:txBody>
          <a:bodyPr wrap="none" rtlCol="0">
            <a:spAutoFit/>
          </a:bodyPr>
          <a:lstStyle/>
          <a:p>
            <a:r>
              <a:rPr kumimoji="1" lang="en-US" altLang="zh-TW" sz="1200" dirty="0"/>
              <a:t>Assumption: the direction of view is orthogonal </a:t>
            </a:r>
          </a:p>
          <a:p>
            <a:r>
              <a:rPr kumimoji="1" lang="en-US" altLang="zh-TW" sz="1200" dirty="0"/>
              <a:t>to the view plane (the plane objects will project into) </a:t>
            </a:r>
            <a:endParaRPr kumimoji="1" lang="zh-TW" altLang="en-US" sz="1200" dirty="0"/>
          </a:p>
        </p:txBody>
      </p:sp>
    </p:spTree>
    <p:extLst>
      <p:ext uri="{BB962C8B-B14F-4D97-AF65-F5344CB8AC3E}">
        <p14:creationId xmlns:p14="http://schemas.microsoft.com/office/powerpoint/2010/main" val="687279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855D46-4023-5C49-A311-688566528D81}"/>
              </a:ext>
            </a:extLst>
          </p:cNvPr>
          <p:cNvSpPr>
            <a:spLocks noGrp="1"/>
          </p:cNvSpPr>
          <p:nvPr>
            <p:ph type="title"/>
          </p:nvPr>
        </p:nvSpPr>
        <p:spPr/>
        <p:txBody>
          <a:bodyPr>
            <a:noAutofit/>
          </a:bodyPr>
          <a:lstStyle/>
          <a:p>
            <a:r>
              <a:rPr kumimoji="1" lang="en-US" altLang="zh-TW" sz="2800" dirty="0"/>
              <a:t>Build the View Space Coordinate System</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CA58603-CF64-2B45-B611-4C15B7C1742E}"/>
                  </a:ext>
                </a:extLst>
              </p:cNvPr>
              <p:cNvSpPr>
                <a:spLocks noGrp="1"/>
              </p:cNvSpPr>
              <p:nvPr>
                <p:ph idx="1"/>
              </p:nvPr>
            </p:nvSpPr>
            <p:spPr/>
            <p:txBody>
              <a:bodyPr>
                <a:normAutofit/>
              </a:bodyPr>
              <a:lstStyle/>
              <a:p>
                <a:r>
                  <a:rPr kumimoji="1" lang="en-US" altLang="zh-TW" sz="1800" dirty="0"/>
                  <a:t>Origin: eye position</a:t>
                </a:r>
              </a:p>
              <a:p>
                <a:r>
                  <a:rPr kumimoji="1" lang="en-US" altLang="zh-TW" sz="1800" dirty="0"/>
                  <a:t>Three basis vectors</a:t>
                </a:r>
              </a:p>
              <a:p>
                <a:pPr lvl="1"/>
                <a:r>
                  <a:rPr kumimoji="1" lang="en-US" altLang="zh-TW" sz="1800" dirty="0"/>
                  <a:t>Normal vector (</a:t>
                </a:r>
                <a14:m>
                  <m:oMath xmlns:m="http://schemas.openxmlformats.org/officeDocument/2006/math">
                    <m:r>
                      <a:rPr kumimoji="1" lang="en-US" altLang="zh-TW" sz="1800" i="1" dirty="0" smtClean="0">
                        <a:latin typeface="Cambria Math" panose="02040503050406030204" pitchFamily="18" charset="0"/>
                      </a:rPr>
                      <m:t>𝑛</m:t>
                    </m:r>
                  </m:oMath>
                </a14:m>
                <a:r>
                  <a:rPr kumimoji="1" lang="en-US" altLang="zh-TW" sz="1800" dirty="0"/>
                  <a:t>) of the view plane</a:t>
                </a:r>
              </a:p>
              <a:p>
                <a:pPr lvl="1"/>
                <a:r>
                  <a:rPr kumimoji="1" lang="en-US" altLang="zh-TW" sz="1800" dirty="0"/>
                  <a:t>The other two vectors are the ones (</a:t>
                </a:r>
                <a14:m>
                  <m:oMath xmlns:m="http://schemas.openxmlformats.org/officeDocument/2006/math">
                    <m:r>
                      <a:rPr kumimoji="1" lang="en-US" altLang="zh-TW" sz="1800" i="1" dirty="0" smtClean="0">
                        <a:latin typeface="Cambria Math" panose="02040503050406030204" pitchFamily="18" charset="0"/>
                      </a:rPr>
                      <m:t>𝑢</m:t>
                    </m:r>
                  </m:oMath>
                </a14:m>
                <a:r>
                  <a:rPr kumimoji="1" lang="en-US" altLang="zh-TW" sz="1800" dirty="0"/>
                  <a:t> and </a:t>
                </a:r>
                <a14:m>
                  <m:oMath xmlns:m="http://schemas.openxmlformats.org/officeDocument/2006/math">
                    <m:r>
                      <a:rPr kumimoji="1" lang="en-US" altLang="zh-TW" sz="1800" i="1" dirty="0" smtClean="0">
                        <a:latin typeface="Cambria Math" panose="02040503050406030204" pitchFamily="18" charset="0"/>
                      </a:rPr>
                      <m:t>𝑣</m:t>
                    </m:r>
                  </m:oMath>
                </a14:m>
                <a:r>
                  <a:rPr kumimoji="1" lang="en-US" altLang="zh-TW" sz="1800" dirty="0"/>
                  <a:t>) that span the viewing plane</a:t>
                </a:r>
              </a:p>
              <a:p>
                <a:pPr lvl="1"/>
                <a:endParaRPr kumimoji="1" lang="zh-TW" altLang="en-US" sz="1800" dirty="0"/>
              </a:p>
            </p:txBody>
          </p:sp>
        </mc:Choice>
        <mc:Fallback xmlns="">
          <p:sp>
            <p:nvSpPr>
              <p:cNvPr id="3" name="內容版面配置區 2">
                <a:extLst>
                  <a:ext uri="{FF2B5EF4-FFF2-40B4-BE49-F238E27FC236}">
                    <a16:creationId xmlns:a16="http://schemas.microsoft.com/office/drawing/2014/main" id="{1CA58603-CF64-2B45-B611-4C15B7C1742E}"/>
                  </a:ext>
                </a:extLst>
              </p:cNvPr>
              <p:cNvSpPr>
                <a:spLocks noGrp="1" noRot="1" noChangeAspect="1" noMove="1" noResize="1" noEditPoints="1" noAdjustHandles="1" noChangeArrowheads="1" noChangeShapeType="1" noTextEdit="1"/>
              </p:cNvSpPr>
              <p:nvPr>
                <p:ph idx="1"/>
              </p:nvPr>
            </p:nvSpPr>
            <p:spPr>
              <a:blipFill>
                <a:blip r:embed="rId2"/>
                <a:stretch>
                  <a:fillRect l="-558" t="-1071"/>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0106F315-31BF-794D-924A-E6693B68B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853" y="2915748"/>
            <a:ext cx="3741839" cy="1956741"/>
          </a:xfrm>
          <a:prstGeom prst="rect">
            <a:avLst/>
          </a:prstGeom>
        </p:spPr>
      </p:pic>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E090AD06-7044-8740-9C6F-781333C743A5}"/>
                  </a:ext>
                </a:extLst>
              </p:cNvPr>
              <p:cNvSpPr txBox="1"/>
              <p:nvPr/>
            </p:nvSpPr>
            <p:spPr>
              <a:xfrm>
                <a:off x="5377692" y="2904634"/>
                <a:ext cx="3456090" cy="1169551"/>
              </a:xfrm>
              <a:prstGeom prst="rect">
                <a:avLst/>
              </a:prstGeom>
              <a:noFill/>
            </p:spPr>
            <p:txBody>
              <a:bodyPr wrap="square" rtlCol="0">
                <a:spAutoFit/>
              </a:bodyPr>
              <a:lstStyle/>
              <a:p>
                <a14:m>
                  <m:oMath xmlns:m="http://schemas.openxmlformats.org/officeDocument/2006/math">
                    <m:r>
                      <a:rPr kumimoji="1" lang="en-US" altLang="zh-TW" sz="1400" i="1" dirty="0" smtClean="0">
                        <a:latin typeface="Cambria Math" panose="02040503050406030204" pitchFamily="18" charset="0"/>
                      </a:rPr>
                      <m:t>𝑛</m:t>
                    </m:r>
                  </m:oMath>
                </a14:m>
                <a:r>
                  <a:rPr kumimoji="1" lang="en-US" altLang="zh-TW" sz="1400" dirty="0"/>
                  <a:t> is pointing away from the world because we use right hand coordinate system</a:t>
                </a:r>
              </a:p>
              <a:p>
                <a:endParaRPr kumimoji="1" lang="en-US" altLang="zh-TW" sz="1400" dirty="0"/>
              </a:p>
              <a:p>
                <a14:m>
                  <m:oMath xmlns:m="http://schemas.openxmlformats.org/officeDocument/2006/math">
                    <m:r>
                      <a:rPr kumimoji="1" lang="en-US" altLang="zh-TW" sz="1400" i="1">
                        <a:latin typeface="Cambria Math" panose="02040503050406030204" pitchFamily="18" charset="0"/>
                      </a:rPr>
                      <m:t>𝑁</m:t>
                    </m:r>
                  </m:oMath>
                </a14:m>
                <a:r>
                  <a:rPr kumimoji="1" lang="en-US" altLang="zh-TW" sz="1400" dirty="0"/>
                  <a:t> = eye – COI</a:t>
                </a:r>
              </a:p>
              <a:p>
                <a14:m>
                  <m:oMath xmlns:m="http://schemas.openxmlformats.org/officeDocument/2006/math">
                    <m:r>
                      <a:rPr kumimoji="1" lang="en-US" altLang="zh-TW" sz="1400" i="1" dirty="0">
                        <a:latin typeface="Cambria Math" panose="02040503050406030204" pitchFamily="18" charset="0"/>
                      </a:rPr>
                      <m:t>𝑛</m:t>
                    </m:r>
                  </m:oMath>
                </a14:m>
                <a:r>
                  <a:rPr kumimoji="1" lang="en-US" altLang="zh-TW" sz="1400" dirty="0"/>
                  <a:t> = </a:t>
                </a:r>
                <a14:m>
                  <m:oMath xmlns:m="http://schemas.openxmlformats.org/officeDocument/2006/math">
                    <m:r>
                      <a:rPr kumimoji="1" lang="en-US" altLang="zh-TW" sz="1400" b="0" i="1" smtClean="0">
                        <a:latin typeface="Cambria Math" panose="02040503050406030204" pitchFamily="18" charset="0"/>
                      </a:rPr>
                      <m:t>𝑁</m:t>
                    </m:r>
                  </m:oMath>
                </a14:m>
                <a:r>
                  <a:rPr kumimoji="1" lang="en-US" altLang="zh-TW" sz="1400" dirty="0"/>
                  <a:t>/ | </a:t>
                </a:r>
                <a14:m>
                  <m:oMath xmlns:m="http://schemas.openxmlformats.org/officeDocument/2006/math">
                    <m:r>
                      <a:rPr kumimoji="1" lang="en-US" altLang="zh-TW" sz="1400" i="1">
                        <a:latin typeface="Cambria Math" panose="02040503050406030204" pitchFamily="18" charset="0"/>
                      </a:rPr>
                      <m:t>𝑁</m:t>
                    </m:r>
                    <m:r>
                      <a:rPr kumimoji="1" lang="en-US" altLang="zh-TW" sz="1400" i="1">
                        <a:latin typeface="Cambria Math" panose="02040503050406030204" pitchFamily="18" charset="0"/>
                      </a:rPr>
                      <m:t> </m:t>
                    </m:r>
                  </m:oMath>
                </a14:m>
                <a:r>
                  <a:rPr kumimoji="1" lang="en-US" altLang="zh-TW" sz="1400" dirty="0"/>
                  <a:t>|</a:t>
                </a:r>
                <a:endParaRPr kumimoji="1" lang="zh-TW" altLang="en-US" sz="1400" dirty="0"/>
              </a:p>
            </p:txBody>
          </p:sp>
        </mc:Choice>
        <mc:Fallback xmlns="">
          <p:sp>
            <p:nvSpPr>
              <p:cNvPr id="8" name="文字方塊 7">
                <a:extLst>
                  <a:ext uri="{FF2B5EF4-FFF2-40B4-BE49-F238E27FC236}">
                    <a16:creationId xmlns:a16="http://schemas.microsoft.com/office/drawing/2014/main" id="{E090AD06-7044-8740-9C6F-781333C743A5}"/>
                  </a:ext>
                </a:extLst>
              </p:cNvPr>
              <p:cNvSpPr txBox="1">
                <a:spLocks noRot="1" noChangeAspect="1" noMove="1" noResize="1" noEditPoints="1" noAdjustHandles="1" noChangeArrowheads="1" noChangeShapeType="1" noTextEdit="1"/>
              </p:cNvSpPr>
              <p:nvPr/>
            </p:nvSpPr>
            <p:spPr>
              <a:xfrm>
                <a:off x="5377692" y="2904634"/>
                <a:ext cx="3456090" cy="1169551"/>
              </a:xfrm>
              <a:prstGeom prst="rect">
                <a:avLst/>
              </a:prstGeom>
              <a:blipFill>
                <a:blip r:embed="rId4"/>
                <a:stretch>
                  <a:fillRect l="-733" b="-430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88488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855D46-4023-5C49-A311-688566528D81}"/>
              </a:ext>
            </a:extLst>
          </p:cNvPr>
          <p:cNvSpPr>
            <a:spLocks noGrp="1"/>
          </p:cNvSpPr>
          <p:nvPr>
            <p:ph type="title"/>
          </p:nvPr>
        </p:nvSpPr>
        <p:spPr/>
        <p:txBody>
          <a:bodyPr>
            <a:noAutofit/>
          </a:bodyPr>
          <a:lstStyle/>
          <a:p>
            <a:r>
              <a:rPr kumimoji="1" lang="en-US" altLang="zh-TW" sz="2800" dirty="0"/>
              <a:t>Build the View Space Coordinate System</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CA58603-CF64-2B45-B611-4C15B7C1742E}"/>
                  </a:ext>
                </a:extLst>
              </p:cNvPr>
              <p:cNvSpPr>
                <a:spLocks noGrp="1"/>
              </p:cNvSpPr>
              <p:nvPr>
                <p:ph idx="1"/>
              </p:nvPr>
            </p:nvSpPr>
            <p:spPr/>
            <p:txBody>
              <a:bodyPr>
                <a:normAutofit/>
              </a:bodyPr>
              <a:lstStyle/>
              <a:p>
                <a:r>
                  <a:rPr kumimoji="1" lang="en-US" altLang="zh-TW" sz="1800" dirty="0"/>
                  <a:t>How to get </a:t>
                </a:r>
                <a14:m>
                  <m:oMath xmlns:m="http://schemas.openxmlformats.org/officeDocument/2006/math">
                    <m:r>
                      <a:rPr kumimoji="1" lang="en-US" altLang="zh-TW" sz="1800" i="1" dirty="0" smtClean="0">
                        <a:latin typeface="Cambria Math" panose="02040503050406030204" pitchFamily="18" charset="0"/>
                      </a:rPr>
                      <m:t>𝑢</m:t>
                    </m:r>
                  </m:oMath>
                </a14:m>
                <a:r>
                  <a:rPr kumimoji="1" lang="en-US" altLang="zh-TW" sz="1800" dirty="0"/>
                  <a:t> and </a:t>
                </a:r>
                <a14:m>
                  <m:oMath xmlns:m="http://schemas.openxmlformats.org/officeDocument/2006/math">
                    <m:r>
                      <a:rPr kumimoji="1" lang="en-US" altLang="zh-TW" sz="1800" i="1" dirty="0" smtClean="0">
                        <a:latin typeface="Cambria Math" panose="02040503050406030204" pitchFamily="18" charset="0"/>
                      </a:rPr>
                      <m:t>𝑣</m:t>
                    </m:r>
                  </m:oMath>
                </a14:m>
                <a:endParaRPr kumimoji="1" lang="en-US" altLang="zh-TW" sz="1800" dirty="0"/>
              </a:p>
              <a:p>
                <a:pPr lvl="1"/>
                <a:endParaRPr kumimoji="1" lang="zh-TW" altLang="en-US" sz="1800" dirty="0"/>
              </a:p>
            </p:txBody>
          </p:sp>
        </mc:Choice>
        <mc:Fallback xmlns="">
          <p:sp>
            <p:nvSpPr>
              <p:cNvPr id="3" name="內容版面配置區 2">
                <a:extLst>
                  <a:ext uri="{FF2B5EF4-FFF2-40B4-BE49-F238E27FC236}">
                    <a16:creationId xmlns:a16="http://schemas.microsoft.com/office/drawing/2014/main" id="{1CA58603-CF64-2B45-B611-4C15B7C1742E}"/>
                  </a:ext>
                </a:extLst>
              </p:cNvPr>
              <p:cNvSpPr>
                <a:spLocks noGrp="1" noRot="1" noChangeAspect="1" noMove="1" noResize="1" noEditPoints="1" noAdjustHandles="1" noChangeArrowheads="1" noChangeShapeType="1" noTextEdit="1"/>
              </p:cNvSpPr>
              <p:nvPr>
                <p:ph idx="1"/>
              </p:nvPr>
            </p:nvSpPr>
            <p:spPr>
              <a:blipFill>
                <a:blip r:embed="rId2"/>
                <a:stretch>
                  <a:fillRect l="-558" t="-10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E090AD06-7044-8740-9C6F-781333C743A5}"/>
                  </a:ext>
                </a:extLst>
              </p:cNvPr>
              <p:cNvSpPr txBox="1"/>
              <p:nvPr/>
            </p:nvSpPr>
            <p:spPr>
              <a:xfrm>
                <a:off x="5321026" y="1755343"/>
                <a:ext cx="3456090" cy="1617046"/>
              </a:xfrm>
              <a:prstGeom prst="rect">
                <a:avLst/>
              </a:prstGeom>
              <a:noFill/>
            </p:spPr>
            <p:txBody>
              <a:bodyPr wrap="square" rtlCol="0">
                <a:spAutoFit/>
              </a:bodyPr>
              <a:lstStyle/>
              <a:p>
                <a14:m>
                  <m:oMath xmlns:m="http://schemas.openxmlformats.org/officeDocument/2006/math">
                    <m:r>
                      <a:rPr kumimoji="1" lang="en-US" altLang="zh-TW" sz="1400" i="1" dirty="0" smtClean="0">
                        <a:latin typeface="Cambria Math" panose="02040503050406030204" pitchFamily="18" charset="0"/>
                      </a:rPr>
                      <m:t>𝑢</m:t>
                    </m:r>
                  </m:oMath>
                </a14:m>
                <a:r>
                  <a:rPr kumimoji="1" lang="en-US" altLang="zh-TW" sz="1400" dirty="0"/>
                  <a:t> first</a:t>
                </a:r>
              </a:p>
              <a:p>
                <a:endParaRPr kumimoji="1" lang="en-US" altLang="zh-TW" sz="1400" dirty="0"/>
              </a:p>
              <a:p>
                <a14:m>
                  <m:oMath xmlns:m="http://schemas.openxmlformats.org/officeDocument/2006/math">
                    <m:r>
                      <a:rPr kumimoji="1" lang="en-US" altLang="zh-TW" sz="1400" i="1" dirty="0">
                        <a:latin typeface="Cambria Math" panose="02040503050406030204" pitchFamily="18" charset="0"/>
                      </a:rPr>
                      <m:t>𝑢</m:t>
                    </m:r>
                  </m:oMath>
                </a14:m>
                <a:r>
                  <a:rPr kumimoji="1" lang="en-US" altLang="zh-TW" sz="1400" dirty="0"/>
                  <a:t> is a vector that is perpendicular to the plane spanned by </a:t>
                </a:r>
                <a14:m>
                  <m:oMath xmlns:m="http://schemas.openxmlformats.org/officeDocument/2006/math">
                    <m:r>
                      <a:rPr kumimoji="1" lang="en-US" altLang="zh-TW" sz="1400" i="1" dirty="0" smtClean="0">
                        <a:latin typeface="Cambria Math" panose="02040503050406030204" pitchFamily="18" charset="0"/>
                      </a:rPr>
                      <m:t>𝑛</m:t>
                    </m:r>
                  </m:oMath>
                </a14:m>
                <a:r>
                  <a:rPr kumimoji="1" lang="en-US" altLang="zh-TW" sz="1400" dirty="0"/>
                  <a:t> and view up vector</a:t>
                </a:r>
              </a:p>
              <a:p>
                <a:endParaRPr kumimoji="1" lang="en-US" altLang="zh-TW" sz="1400" dirty="0"/>
              </a:p>
              <a:p>
                <a:pPr/>
                <a14:m>
                  <m:oMathPara xmlns:m="http://schemas.openxmlformats.org/officeDocument/2006/math">
                    <m:oMathParaPr>
                      <m:jc m:val="centerGroup"/>
                    </m:oMathParaPr>
                    <m:oMath xmlns:m="http://schemas.openxmlformats.org/officeDocument/2006/math">
                      <m:r>
                        <a:rPr kumimoji="1" lang="en-US" altLang="zh-TW" sz="1400" i="1">
                          <a:latin typeface="Cambria Math" panose="02040503050406030204" pitchFamily="18" charset="0"/>
                        </a:rPr>
                        <m:t>𝑈</m:t>
                      </m:r>
                      <m:r>
                        <a:rPr kumimoji="1" lang="en-US" altLang="zh-TW" sz="1400" i="1" dirty="0" smtClean="0">
                          <a:latin typeface="Cambria Math" panose="02040503050406030204" pitchFamily="18" charset="0"/>
                        </a:rPr>
                        <m:t>= </m:t>
                      </m:r>
                      <m:sSub>
                        <m:sSubPr>
                          <m:ctrlPr>
                            <a:rPr kumimoji="1" lang="en-US" altLang="zh-TW" sz="1400" i="1" dirty="0" err="1" smtClean="0">
                              <a:latin typeface="Cambria Math" panose="02040503050406030204" pitchFamily="18" charset="0"/>
                            </a:rPr>
                          </m:ctrlPr>
                        </m:sSubPr>
                        <m:e>
                          <m:r>
                            <a:rPr kumimoji="1" lang="en-US" altLang="zh-TW" sz="1400" i="1" dirty="0" err="1" smtClean="0">
                              <a:latin typeface="Cambria Math" panose="02040503050406030204" pitchFamily="18" charset="0"/>
                            </a:rPr>
                            <m:t>𝑣</m:t>
                          </m:r>
                        </m:e>
                        <m:sub>
                          <m:r>
                            <a:rPr kumimoji="1" lang="en-US" altLang="zh-TW" sz="1400" i="1" dirty="0" err="1" smtClean="0">
                              <a:latin typeface="Cambria Math" panose="02040503050406030204" pitchFamily="18" charset="0"/>
                            </a:rPr>
                            <m:t>𝑢𝑝</m:t>
                          </m:r>
                        </m:sub>
                      </m:sSub>
                      <m:r>
                        <a:rPr kumimoji="1" lang="en-US" altLang="zh-TW" sz="1400" i="1" dirty="0" smtClean="0">
                          <a:latin typeface="Cambria Math" panose="02040503050406030204" pitchFamily="18" charset="0"/>
                        </a:rPr>
                        <m:t> </m:t>
                      </m:r>
                      <m:r>
                        <a:rPr kumimoji="1" lang="en-US" altLang="zh-TW" sz="1400" i="1" dirty="0" smtClean="0">
                          <a:latin typeface="Cambria Math" panose="02040503050406030204" pitchFamily="18" charset="0"/>
                          <a:ea typeface="Cambria Math" panose="02040503050406030204" pitchFamily="18" charset="0"/>
                        </a:rPr>
                        <m:t>×</m:t>
                      </m:r>
                      <m:r>
                        <a:rPr kumimoji="1" lang="en-US" altLang="zh-TW" sz="1400" b="0" i="1" dirty="0" smtClean="0">
                          <a:latin typeface="Cambria Math" panose="02040503050406030204" pitchFamily="18" charset="0"/>
                          <a:ea typeface="Cambria Math" panose="02040503050406030204" pitchFamily="18" charset="0"/>
                        </a:rPr>
                        <m:t> </m:t>
                      </m:r>
                      <m:r>
                        <a:rPr kumimoji="1" lang="en-US" altLang="zh-TW" sz="1400" i="1" dirty="0" smtClean="0">
                          <a:latin typeface="Cambria Math" panose="02040503050406030204" pitchFamily="18" charset="0"/>
                        </a:rPr>
                        <m:t>𝑛</m:t>
                      </m:r>
                    </m:oMath>
                  </m:oMathPara>
                </a14:m>
                <a:endParaRPr kumimoji="1" lang="en-US" altLang="zh-TW" sz="1400" dirty="0"/>
              </a:p>
              <a:p>
                <a:pPr/>
                <a14:m>
                  <m:oMathPara xmlns:m="http://schemas.openxmlformats.org/officeDocument/2006/math">
                    <m:oMathParaPr>
                      <m:jc m:val="centerGroup"/>
                    </m:oMathParaPr>
                    <m:oMath xmlns:m="http://schemas.openxmlformats.org/officeDocument/2006/math">
                      <m:r>
                        <a:rPr kumimoji="1" lang="en-US" altLang="zh-TW" sz="1400" b="0" i="1" smtClean="0">
                          <a:latin typeface="Cambria Math" panose="02040503050406030204" pitchFamily="18" charset="0"/>
                        </a:rPr>
                        <m:t>𝑢</m:t>
                      </m:r>
                      <m:r>
                        <a:rPr kumimoji="1" lang="en-US" altLang="zh-TW" sz="1400" b="0" i="1" smtClean="0">
                          <a:latin typeface="Cambria Math" panose="02040503050406030204" pitchFamily="18" charset="0"/>
                        </a:rPr>
                        <m:t>=</m:t>
                      </m:r>
                      <m:r>
                        <a:rPr kumimoji="1" lang="en-US" altLang="zh-TW" sz="1400" b="0" i="1" smtClean="0">
                          <a:latin typeface="Cambria Math" panose="02040503050406030204" pitchFamily="18" charset="0"/>
                        </a:rPr>
                        <m:t>𝑈</m:t>
                      </m:r>
                      <m:r>
                        <a:rPr kumimoji="1" lang="en-US" altLang="zh-TW" sz="1400" b="0" i="1" smtClean="0">
                          <a:latin typeface="Cambria Math" panose="02040503050406030204" pitchFamily="18" charset="0"/>
                        </a:rPr>
                        <m:t> / |</m:t>
                      </m:r>
                      <m:r>
                        <a:rPr kumimoji="1" lang="en-US" altLang="zh-TW" sz="1400" b="0" i="1" smtClean="0">
                          <a:latin typeface="Cambria Math" panose="02040503050406030204" pitchFamily="18" charset="0"/>
                        </a:rPr>
                        <m:t>𝑈</m:t>
                      </m:r>
                      <m:r>
                        <a:rPr kumimoji="1" lang="en-US" altLang="zh-TW" sz="1400" b="0" i="1" smtClean="0">
                          <a:latin typeface="Cambria Math" panose="02040503050406030204" pitchFamily="18" charset="0"/>
                        </a:rPr>
                        <m:t>|</m:t>
                      </m:r>
                    </m:oMath>
                  </m:oMathPara>
                </a14:m>
                <a:endParaRPr kumimoji="1" lang="zh-TW" altLang="en-US" sz="1400" dirty="0"/>
              </a:p>
            </p:txBody>
          </p:sp>
        </mc:Choice>
        <mc:Fallback xmlns="">
          <p:sp>
            <p:nvSpPr>
              <p:cNvPr id="8" name="文字方塊 7">
                <a:extLst>
                  <a:ext uri="{FF2B5EF4-FFF2-40B4-BE49-F238E27FC236}">
                    <a16:creationId xmlns:a16="http://schemas.microsoft.com/office/drawing/2014/main" id="{E090AD06-7044-8740-9C6F-781333C743A5}"/>
                  </a:ext>
                </a:extLst>
              </p:cNvPr>
              <p:cNvSpPr txBox="1">
                <a:spLocks noRot="1" noChangeAspect="1" noMove="1" noResize="1" noEditPoints="1" noAdjustHandles="1" noChangeArrowheads="1" noChangeShapeType="1" noTextEdit="1"/>
              </p:cNvSpPr>
              <p:nvPr/>
            </p:nvSpPr>
            <p:spPr>
              <a:xfrm>
                <a:off x="5321026" y="1755343"/>
                <a:ext cx="3456090" cy="1617046"/>
              </a:xfrm>
              <a:prstGeom prst="rect">
                <a:avLst/>
              </a:prstGeom>
              <a:blipFill>
                <a:blip r:embed="rId3"/>
                <a:stretch>
                  <a:fillRect l="-733" t="-781" b="-1563"/>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E9524DF7-2D55-9A4C-B520-77B5D8679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7219" y="1755343"/>
            <a:ext cx="3015201" cy="2126030"/>
          </a:xfrm>
          <a:prstGeom prst="rect">
            <a:avLst/>
          </a:prstGeom>
        </p:spPr>
      </p:pic>
    </p:spTree>
    <p:extLst>
      <p:ext uri="{BB962C8B-B14F-4D97-AF65-F5344CB8AC3E}">
        <p14:creationId xmlns:p14="http://schemas.microsoft.com/office/powerpoint/2010/main" val="4288708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855D46-4023-5C49-A311-688566528D81}"/>
              </a:ext>
            </a:extLst>
          </p:cNvPr>
          <p:cNvSpPr>
            <a:spLocks noGrp="1"/>
          </p:cNvSpPr>
          <p:nvPr>
            <p:ph type="title"/>
          </p:nvPr>
        </p:nvSpPr>
        <p:spPr/>
        <p:txBody>
          <a:bodyPr>
            <a:noAutofit/>
          </a:bodyPr>
          <a:lstStyle/>
          <a:p>
            <a:r>
              <a:rPr kumimoji="1" lang="en-US" altLang="zh-TW" sz="2800" dirty="0"/>
              <a:t>Build the View Space Coordinate System</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CA58603-CF64-2B45-B611-4C15B7C1742E}"/>
                  </a:ext>
                </a:extLst>
              </p:cNvPr>
              <p:cNvSpPr>
                <a:spLocks noGrp="1"/>
              </p:cNvSpPr>
              <p:nvPr>
                <p:ph idx="1"/>
              </p:nvPr>
            </p:nvSpPr>
            <p:spPr/>
            <p:txBody>
              <a:bodyPr>
                <a:normAutofit/>
              </a:bodyPr>
              <a:lstStyle/>
              <a:p>
                <a:r>
                  <a:rPr kumimoji="1" lang="en-US" altLang="zh-TW" sz="1800" dirty="0"/>
                  <a:t>How about </a:t>
                </a:r>
                <a14:m>
                  <m:oMath xmlns:m="http://schemas.openxmlformats.org/officeDocument/2006/math">
                    <m:r>
                      <a:rPr kumimoji="1" lang="en-US" altLang="zh-TW" sz="1800" i="1" dirty="0" smtClean="0">
                        <a:latin typeface="Cambria Math" panose="02040503050406030204" pitchFamily="18" charset="0"/>
                      </a:rPr>
                      <m:t>𝑣</m:t>
                    </m:r>
                  </m:oMath>
                </a14:m>
                <a:endParaRPr kumimoji="1" lang="en-US" altLang="zh-TW" sz="1800" dirty="0"/>
              </a:p>
              <a:p>
                <a:pPr lvl="1"/>
                <a:endParaRPr kumimoji="1" lang="zh-TW" altLang="en-US" sz="1800" dirty="0"/>
              </a:p>
            </p:txBody>
          </p:sp>
        </mc:Choice>
        <mc:Fallback xmlns="">
          <p:sp>
            <p:nvSpPr>
              <p:cNvPr id="3" name="內容版面配置區 2">
                <a:extLst>
                  <a:ext uri="{FF2B5EF4-FFF2-40B4-BE49-F238E27FC236}">
                    <a16:creationId xmlns:a16="http://schemas.microsoft.com/office/drawing/2014/main" id="{1CA58603-CF64-2B45-B611-4C15B7C1742E}"/>
                  </a:ext>
                </a:extLst>
              </p:cNvPr>
              <p:cNvSpPr>
                <a:spLocks noGrp="1" noRot="1" noChangeAspect="1" noMove="1" noResize="1" noEditPoints="1" noAdjustHandles="1" noChangeArrowheads="1" noChangeShapeType="1" noTextEdit="1"/>
              </p:cNvSpPr>
              <p:nvPr>
                <p:ph idx="1"/>
              </p:nvPr>
            </p:nvSpPr>
            <p:spPr>
              <a:blipFill>
                <a:blip r:embed="rId2"/>
                <a:stretch>
                  <a:fillRect l="-558" t="-10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E090AD06-7044-8740-9C6F-781333C743A5}"/>
                  </a:ext>
                </a:extLst>
              </p:cNvPr>
              <p:cNvSpPr txBox="1"/>
              <p:nvPr/>
            </p:nvSpPr>
            <p:spPr>
              <a:xfrm>
                <a:off x="4926743" y="2124458"/>
                <a:ext cx="3456090" cy="755271"/>
              </a:xfrm>
              <a:prstGeom prst="rect">
                <a:avLst/>
              </a:prstGeom>
              <a:noFill/>
            </p:spPr>
            <p:txBody>
              <a:bodyPr wrap="square" rtlCol="0">
                <a:spAutoFit/>
              </a:bodyPr>
              <a:lstStyle/>
              <a:p>
                <a:endParaRPr kumimoji="1" lang="en-US" altLang="zh-TW" sz="1400" dirty="0"/>
              </a:p>
              <a:p>
                <a:pPr/>
                <a14:m>
                  <m:oMathPara xmlns:m="http://schemas.openxmlformats.org/officeDocument/2006/math">
                    <m:oMathParaPr>
                      <m:jc m:val="centerGroup"/>
                    </m:oMathParaPr>
                    <m:oMath xmlns:m="http://schemas.openxmlformats.org/officeDocument/2006/math">
                      <m:r>
                        <a:rPr kumimoji="1" lang="en-US" altLang="zh-TW" sz="1400" b="0" i="1" dirty="0" smtClean="0">
                          <a:latin typeface="Cambria Math" panose="02040503050406030204" pitchFamily="18" charset="0"/>
                        </a:rPr>
                        <m:t>𝑣</m:t>
                      </m:r>
                      <m:r>
                        <a:rPr kumimoji="1" lang="en-US" altLang="zh-TW" sz="1400" i="1" dirty="0" smtClean="0">
                          <a:latin typeface="Cambria Math" panose="02040503050406030204" pitchFamily="18" charset="0"/>
                        </a:rPr>
                        <m:t> =</m:t>
                      </m:r>
                      <m:r>
                        <a:rPr kumimoji="1" lang="en-US" altLang="zh-TW" sz="1400" b="0" i="1" dirty="0" smtClean="0">
                          <a:latin typeface="Cambria Math" panose="02040503050406030204" pitchFamily="18" charset="0"/>
                        </a:rPr>
                        <m:t>𝑛</m:t>
                      </m:r>
                      <m:r>
                        <a:rPr kumimoji="1" lang="en-US" altLang="zh-TW" sz="1400" b="0" i="1" dirty="0" smtClean="0">
                          <a:latin typeface="Cambria Math" panose="02040503050406030204" pitchFamily="18" charset="0"/>
                        </a:rPr>
                        <m:t> × </m:t>
                      </m:r>
                      <m:r>
                        <a:rPr kumimoji="1" lang="en-US" altLang="zh-TW" sz="1400" b="0" i="1" dirty="0" smtClean="0">
                          <a:latin typeface="Cambria Math" panose="02040503050406030204" pitchFamily="18" charset="0"/>
                          <a:ea typeface="Cambria Math" panose="02040503050406030204" pitchFamily="18" charset="0"/>
                        </a:rPr>
                        <m:t>𝑢</m:t>
                      </m:r>
                    </m:oMath>
                  </m:oMathPara>
                </a14:m>
                <a:endParaRPr kumimoji="1" lang="en-US" altLang="zh-TW" sz="1400" b="0" dirty="0">
                  <a:ea typeface="Cambria Math" panose="02040503050406030204" pitchFamily="18" charset="0"/>
                </a:endParaRPr>
              </a:p>
              <a:p>
                <a:pPr algn="ctr"/>
                <a14:m>
                  <m:oMath xmlns:m="http://schemas.openxmlformats.org/officeDocument/2006/math">
                    <m:r>
                      <a:rPr kumimoji="1" lang="en-US" altLang="zh-TW" sz="1400" b="0" i="1" smtClean="0">
                        <a:latin typeface="Cambria Math" panose="02040503050406030204" pitchFamily="18" charset="0"/>
                      </a:rPr>
                      <m:t>𝑣</m:t>
                    </m:r>
                  </m:oMath>
                </a14:m>
                <a:r>
                  <a:rPr kumimoji="1" lang="en-US" altLang="zh-TW" sz="1400" dirty="0"/>
                  <a:t> is already normalized</a:t>
                </a:r>
                <a:endParaRPr kumimoji="1" lang="zh-TW" altLang="en-US" sz="1400" dirty="0"/>
              </a:p>
            </p:txBody>
          </p:sp>
        </mc:Choice>
        <mc:Fallback xmlns="">
          <p:sp>
            <p:nvSpPr>
              <p:cNvPr id="8" name="文字方塊 7">
                <a:extLst>
                  <a:ext uri="{FF2B5EF4-FFF2-40B4-BE49-F238E27FC236}">
                    <a16:creationId xmlns:a16="http://schemas.microsoft.com/office/drawing/2014/main" id="{E090AD06-7044-8740-9C6F-781333C743A5}"/>
                  </a:ext>
                </a:extLst>
              </p:cNvPr>
              <p:cNvSpPr txBox="1">
                <a:spLocks noRot="1" noChangeAspect="1" noMove="1" noResize="1" noEditPoints="1" noAdjustHandles="1" noChangeArrowheads="1" noChangeShapeType="1" noTextEdit="1"/>
              </p:cNvSpPr>
              <p:nvPr/>
            </p:nvSpPr>
            <p:spPr>
              <a:xfrm>
                <a:off x="4926743" y="2124458"/>
                <a:ext cx="3456090" cy="755271"/>
              </a:xfrm>
              <a:prstGeom prst="rect">
                <a:avLst/>
              </a:prstGeom>
              <a:blipFill>
                <a:blip r:embed="rId3"/>
                <a:stretch>
                  <a:fillRect b="-6667"/>
                </a:stretch>
              </a:blipFill>
            </p:spPr>
            <p:txBody>
              <a:bodyPr/>
              <a:lstStyle/>
              <a:p>
                <a:r>
                  <a:rPr lang="zh-TW" altLang="en-US">
                    <a:noFill/>
                  </a:rPr>
                  <a:t> </a:t>
                </a:r>
              </a:p>
            </p:txBody>
          </p:sp>
        </mc:Fallback>
      </mc:AlternateContent>
      <p:pic>
        <p:nvPicPr>
          <p:cNvPr id="6" name="圖片 5">
            <a:extLst>
              <a:ext uri="{FF2B5EF4-FFF2-40B4-BE49-F238E27FC236}">
                <a16:creationId xmlns:a16="http://schemas.microsoft.com/office/drawing/2014/main" id="{C86B20FD-BC25-CA43-A02E-99ABB28DB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4491" y="1725589"/>
            <a:ext cx="3243646" cy="2380318"/>
          </a:xfrm>
          <a:prstGeom prst="rect">
            <a:avLst/>
          </a:prstGeom>
        </p:spPr>
      </p:pic>
    </p:spTree>
    <p:extLst>
      <p:ext uri="{BB962C8B-B14F-4D97-AF65-F5344CB8AC3E}">
        <p14:creationId xmlns:p14="http://schemas.microsoft.com/office/powerpoint/2010/main" val="1395804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454590-FFD6-FF41-B4A1-9221E6980F29}"/>
              </a:ext>
            </a:extLst>
          </p:cNvPr>
          <p:cNvSpPr>
            <a:spLocks noGrp="1"/>
          </p:cNvSpPr>
          <p:nvPr>
            <p:ph type="title"/>
          </p:nvPr>
        </p:nvSpPr>
        <p:spPr/>
        <p:txBody>
          <a:bodyPr>
            <a:noAutofit/>
          </a:bodyPr>
          <a:lstStyle/>
          <a:p>
            <a:r>
              <a:rPr kumimoji="1" lang="en-US" altLang="zh-TW" sz="3200" dirty="0"/>
              <a:t>World to View Space in Mathematics</a:t>
            </a:r>
            <a:endParaRPr kumimoji="1" lang="zh-TW" altLang="en-US" sz="3200"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44502BE-7685-8342-B9F6-CB2F81019A1C}"/>
                  </a:ext>
                </a:extLst>
              </p:cNvPr>
              <p:cNvSpPr>
                <a:spLocks noGrp="1"/>
              </p:cNvSpPr>
              <p:nvPr>
                <p:ph idx="1"/>
              </p:nvPr>
            </p:nvSpPr>
            <p:spPr/>
            <p:txBody>
              <a:bodyPr>
                <a:normAutofit/>
              </a:bodyPr>
              <a:lstStyle/>
              <a:p>
                <a:r>
                  <a:rPr kumimoji="1" lang="en-US" altLang="zh-TW" sz="1200" dirty="0"/>
                  <a:t>Transform coordinates from the world space to the camera (eye) space</a:t>
                </a:r>
              </a:p>
              <a:p>
                <a:pPr lvl="1"/>
                <a:r>
                  <a:rPr kumimoji="1" lang="en-US" altLang="zh-TW" sz="1200" dirty="0"/>
                  <a:t>Make the following transformation (project and viewport) easily</a:t>
                </a:r>
              </a:p>
              <a:p>
                <a:r>
                  <a:rPr kumimoji="1" lang="en-US" altLang="zh-TW" sz="1200" dirty="0"/>
                  <a:t>If you have the view matrix, you can transform any coordinates in world space to camera (eye) space (all coordinates/objects in a view share one view matrix)</a:t>
                </a:r>
              </a:p>
              <a:p>
                <a:pPr lvl="1"/>
                <a14:m>
                  <m:oMath xmlns:m="http://schemas.openxmlformats.org/officeDocument/2006/math">
                    <m:sSup>
                      <m:sSupPr>
                        <m:ctrlPr>
                          <a:rPr kumimoji="1" lang="en-US" altLang="zh-TW" sz="1200" b="0" i="1" smtClean="0">
                            <a:solidFill>
                              <a:srgbClr val="C00000"/>
                            </a:solidFill>
                            <a:latin typeface="Cambria Math" panose="02040503050406030204" pitchFamily="18" charset="0"/>
                          </a:rPr>
                        </m:ctrlPr>
                      </m:sSupPr>
                      <m:e>
                        <m:r>
                          <a:rPr kumimoji="1" lang="en-US" altLang="zh-TW" sz="1200" b="0" i="1" smtClean="0">
                            <a:solidFill>
                              <a:srgbClr val="C00000"/>
                            </a:solidFill>
                            <a:latin typeface="Cambria Math" panose="02040503050406030204" pitchFamily="18" charset="0"/>
                          </a:rPr>
                          <m:t>𝑣</m:t>
                        </m:r>
                      </m:e>
                      <m:sup>
                        <m:r>
                          <a:rPr kumimoji="1" lang="en-US" altLang="zh-TW" sz="1200" b="0" i="1" smtClean="0">
                            <a:solidFill>
                              <a:srgbClr val="C00000"/>
                            </a:solidFill>
                            <a:latin typeface="Cambria Math" panose="02040503050406030204" pitchFamily="18" charset="0"/>
                          </a:rPr>
                          <m:t>𝑉</m:t>
                        </m:r>
                      </m:sup>
                    </m:sSup>
                    <m:r>
                      <a:rPr kumimoji="1" lang="en-US" altLang="zh-TW" sz="1200" i="1">
                        <a:solidFill>
                          <a:srgbClr val="C00000"/>
                        </a:solidFill>
                        <a:latin typeface="Cambria Math" panose="02040503050406030204" pitchFamily="18" charset="0"/>
                      </a:rPr>
                      <m:t>=</m:t>
                    </m:r>
                    <m:sSup>
                      <m:sSupPr>
                        <m:ctrlPr>
                          <a:rPr kumimoji="1" lang="en-US" altLang="zh-TW" sz="1200" b="0" i="1" smtClean="0">
                            <a:solidFill>
                              <a:srgbClr val="C00000"/>
                            </a:solidFill>
                            <a:latin typeface="Cambria Math" panose="02040503050406030204" pitchFamily="18" charset="0"/>
                          </a:rPr>
                        </m:ctrlPr>
                      </m:sSupPr>
                      <m:e>
                        <m:r>
                          <a:rPr kumimoji="1" lang="en-US" altLang="zh-TW" sz="1200" b="0" i="1" smtClean="0">
                            <a:solidFill>
                              <a:srgbClr val="C00000"/>
                            </a:solidFill>
                            <a:latin typeface="Cambria Math" panose="02040503050406030204" pitchFamily="18" charset="0"/>
                          </a:rPr>
                          <m:t>𝑀</m:t>
                        </m:r>
                      </m:e>
                      <m:sup>
                        <m:r>
                          <a:rPr kumimoji="1" lang="en-US" altLang="zh-TW" sz="1200" b="0" i="1" smtClean="0">
                            <a:solidFill>
                              <a:srgbClr val="C00000"/>
                            </a:solidFill>
                            <a:latin typeface="Cambria Math" panose="02040503050406030204" pitchFamily="18" charset="0"/>
                          </a:rPr>
                          <m:t>𝑉</m:t>
                        </m:r>
                      </m:sup>
                    </m:sSup>
                    <m:r>
                      <a:rPr kumimoji="1" lang="en-US" altLang="zh-TW" sz="1200" i="1">
                        <a:solidFill>
                          <a:srgbClr val="C00000"/>
                        </a:solidFill>
                        <a:latin typeface="Cambria Math" panose="02040503050406030204" pitchFamily="18" charset="0"/>
                      </a:rPr>
                      <m:t>∗</m:t>
                    </m:r>
                    <m:sSup>
                      <m:sSupPr>
                        <m:ctrlPr>
                          <a:rPr kumimoji="1" lang="en-US" altLang="zh-TW" sz="1200" b="0" i="1" smtClean="0">
                            <a:solidFill>
                              <a:srgbClr val="C00000"/>
                            </a:solidFill>
                            <a:latin typeface="Cambria Math" panose="02040503050406030204" pitchFamily="18" charset="0"/>
                          </a:rPr>
                        </m:ctrlPr>
                      </m:sSupPr>
                      <m:e>
                        <m:r>
                          <a:rPr kumimoji="1" lang="en-US" altLang="zh-TW" sz="1200" b="0" i="1" smtClean="0">
                            <a:solidFill>
                              <a:srgbClr val="C00000"/>
                            </a:solidFill>
                            <a:latin typeface="Cambria Math" panose="02040503050406030204" pitchFamily="18" charset="0"/>
                          </a:rPr>
                          <m:t>𝑣</m:t>
                        </m:r>
                      </m:e>
                      <m:sup>
                        <m:r>
                          <a:rPr kumimoji="1" lang="en-US" altLang="zh-TW" sz="1200" b="0" i="1" smtClean="0">
                            <a:solidFill>
                              <a:srgbClr val="C00000"/>
                            </a:solidFill>
                            <a:latin typeface="Cambria Math" panose="02040503050406030204" pitchFamily="18" charset="0"/>
                          </a:rPr>
                          <m:t>𝑊</m:t>
                        </m:r>
                      </m:sup>
                    </m:sSup>
                  </m:oMath>
                </a14:m>
                <a:endParaRPr kumimoji="1" lang="en-US" altLang="zh-TW" sz="1200" dirty="0"/>
              </a:p>
              <a:p>
                <a:pPr lvl="2"/>
                <a14:m>
                  <m:oMath xmlns:m="http://schemas.openxmlformats.org/officeDocument/2006/math">
                    <m:sSup>
                      <m:sSupPr>
                        <m:ctrlPr>
                          <a:rPr kumimoji="1" lang="en-US" altLang="zh-TW" sz="800" i="1">
                            <a:solidFill>
                              <a:srgbClr val="C00000"/>
                            </a:solidFill>
                            <a:latin typeface="Cambria Math" panose="02040503050406030204" pitchFamily="18" charset="0"/>
                          </a:rPr>
                        </m:ctrlPr>
                      </m:sSupPr>
                      <m:e>
                        <m:r>
                          <a:rPr kumimoji="1" lang="en-US" altLang="zh-TW" sz="800" i="1">
                            <a:solidFill>
                              <a:srgbClr val="C00000"/>
                            </a:solidFill>
                            <a:latin typeface="Cambria Math" panose="02040503050406030204" pitchFamily="18" charset="0"/>
                          </a:rPr>
                          <m:t>𝑀</m:t>
                        </m:r>
                      </m:e>
                      <m:sup>
                        <m:r>
                          <a:rPr kumimoji="1" lang="en-US" altLang="zh-TW" sz="800" i="1">
                            <a:solidFill>
                              <a:srgbClr val="C00000"/>
                            </a:solidFill>
                            <a:latin typeface="Cambria Math" panose="02040503050406030204" pitchFamily="18" charset="0"/>
                          </a:rPr>
                          <m:t>𝑉</m:t>
                        </m:r>
                      </m:sup>
                    </m:sSup>
                    <m:r>
                      <a:rPr kumimoji="1" lang="en-US" altLang="zh-TW" sz="800" i="1">
                        <a:solidFill>
                          <a:srgbClr val="C00000"/>
                        </a:solidFill>
                        <a:latin typeface="Cambria Math" panose="02040503050406030204" pitchFamily="18" charset="0"/>
                      </a:rPr>
                      <m:t>=</m:t>
                    </m:r>
                    <m:d>
                      <m:dPr>
                        <m:begChr m:val="["/>
                        <m:endChr m:val="]"/>
                        <m:ctrlPr>
                          <a:rPr kumimoji="1" lang="en-US" altLang="zh-TW" sz="800" i="1">
                            <a:solidFill>
                              <a:srgbClr val="C00000"/>
                            </a:solidFill>
                            <a:latin typeface="Cambria Math" panose="02040503050406030204" pitchFamily="18" charset="0"/>
                          </a:rPr>
                        </m:ctrlPr>
                      </m:dPr>
                      <m:e>
                        <m:m>
                          <m:mPr>
                            <m:mcs>
                              <m:mc>
                                <m:mcPr>
                                  <m:count m:val="4"/>
                                  <m:mcJc m:val="center"/>
                                </m:mcPr>
                              </m:mc>
                            </m:mcs>
                            <m:ctrlPr>
                              <a:rPr kumimoji="1" lang="en-US" altLang="zh-TW" sz="800" i="1">
                                <a:solidFill>
                                  <a:srgbClr val="C00000"/>
                                </a:solidFill>
                                <a:latin typeface="Cambria Math" panose="02040503050406030204" pitchFamily="18" charset="0"/>
                              </a:rPr>
                            </m:ctrlPr>
                          </m:mPr>
                          <m:mr>
                            <m:e>
                              <m:sSub>
                                <m:sSubPr>
                                  <m:ctrlPr>
                                    <a:rPr kumimoji="1" lang="en-US" altLang="zh-TW" sz="800" i="1">
                                      <a:solidFill>
                                        <a:srgbClr val="C00000"/>
                                      </a:solidFill>
                                      <a:latin typeface="Cambria Math" panose="02040503050406030204" pitchFamily="18" charset="0"/>
                                    </a:rPr>
                                  </m:ctrlPr>
                                </m:sSubPr>
                                <m:e>
                                  <m:r>
                                    <m:rPr>
                                      <m:brk m:alnAt="7"/>
                                    </m:rPr>
                                    <a:rPr kumimoji="1" lang="en-US" altLang="zh-TW" sz="800" i="1">
                                      <a:solidFill>
                                        <a:srgbClr val="C00000"/>
                                      </a:solidFill>
                                      <a:latin typeface="Cambria Math" panose="02040503050406030204" pitchFamily="18" charset="0"/>
                                    </a:rPr>
                                    <m:t>𝑢</m:t>
                                  </m:r>
                                </m:e>
                                <m:sub>
                                  <m:r>
                                    <m:rPr>
                                      <m:brk m:alnAt="7"/>
                                    </m:rPr>
                                    <a:rPr kumimoji="1" lang="en-US" altLang="zh-TW" sz="800" i="1">
                                      <a:solidFill>
                                        <a:srgbClr val="C00000"/>
                                      </a:solidFill>
                                      <a:latin typeface="Cambria Math" panose="02040503050406030204" pitchFamily="18" charset="0"/>
                                    </a:rPr>
                                    <m:t>0</m:t>
                                  </m:r>
                                </m:sub>
                              </m:sSub>
                            </m:e>
                            <m:e>
                              <m:sSub>
                                <m:sSubPr>
                                  <m:ctrlPr>
                                    <a:rPr kumimoji="1" lang="en-US" altLang="zh-TW" sz="800" i="1">
                                      <a:solidFill>
                                        <a:srgbClr val="C00000"/>
                                      </a:solidFill>
                                      <a:latin typeface="Cambria Math" panose="02040503050406030204" pitchFamily="18" charset="0"/>
                                    </a:rPr>
                                  </m:ctrlPr>
                                </m:sSubPr>
                                <m:e>
                                  <m:r>
                                    <a:rPr kumimoji="1" lang="en-US" altLang="zh-TW" sz="800" i="1">
                                      <a:solidFill>
                                        <a:srgbClr val="C00000"/>
                                      </a:solidFill>
                                      <a:latin typeface="Cambria Math" panose="02040503050406030204" pitchFamily="18" charset="0"/>
                                    </a:rPr>
                                    <m:t>𝑣</m:t>
                                  </m:r>
                                </m:e>
                                <m:sub>
                                  <m:r>
                                    <a:rPr kumimoji="1" lang="en-US" altLang="zh-TW" sz="800" i="1">
                                      <a:solidFill>
                                        <a:srgbClr val="C00000"/>
                                      </a:solidFill>
                                      <a:latin typeface="Cambria Math" panose="02040503050406030204" pitchFamily="18" charset="0"/>
                                    </a:rPr>
                                    <m:t>0</m:t>
                                  </m:r>
                                </m:sub>
                              </m:sSub>
                            </m:e>
                            <m:e>
                              <m:sSub>
                                <m:sSubPr>
                                  <m:ctrlPr>
                                    <a:rPr kumimoji="1" lang="en-US" altLang="zh-TW" sz="800" i="1">
                                      <a:solidFill>
                                        <a:srgbClr val="C00000"/>
                                      </a:solidFill>
                                      <a:latin typeface="Cambria Math" panose="02040503050406030204" pitchFamily="18" charset="0"/>
                                    </a:rPr>
                                  </m:ctrlPr>
                                </m:sSubPr>
                                <m:e>
                                  <m:r>
                                    <a:rPr kumimoji="1" lang="en-US" altLang="zh-TW" sz="800" i="1">
                                      <a:solidFill>
                                        <a:srgbClr val="C00000"/>
                                      </a:solidFill>
                                      <a:latin typeface="Cambria Math" panose="02040503050406030204" pitchFamily="18" charset="0"/>
                                    </a:rPr>
                                    <m:t>𝑛</m:t>
                                  </m:r>
                                </m:e>
                                <m:sub>
                                  <m:r>
                                    <a:rPr kumimoji="1" lang="en-US" altLang="zh-TW" sz="800" i="1">
                                      <a:solidFill>
                                        <a:srgbClr val="C00000"/>
                                      </a:solidFill>
                                      <a:latin typeface="Cambria Math" panose="02040503050406030204" pitchFamily="18" charset="0"/>
                                    </a:rPr>
                                    <m:t>0</m:t>
                                  </m:r>
                                </m:sub>
                              </m:sSub>
                            </m:e>
                            <m:e>
                              <m:r>
                                <a:rPr kumimoji="1" lang="en-US" altLang="zh-TW" sz="800" i="1">
                                  <a:solidFill>
                                    <a:srgbClr val="C00000"/>
                                  </a:solidFill>
                                  <a:latin typeface="Cambria Math" panose="02040503050406030204" pitchFamily="18" charset="0"/>
                                </a:rPr>
                                <m:t>0</m:t>
                              </m:r>
                            </m:e>
                          </m:mr>
                          <m:mr>
                            <m:e>
                              <m:sSub>
                                <m:sSubPr>
                                  <m:ctrlPr>
                                    <a:rPr kumimoji="1" lang="en-US" altLang="zh-TW" sz="800" i="1">
                                      <a:solidFill>
                                        <a:srgbClr val="C00000"/>
                                      </a:solidFill>
                                      <a:latin typeface="Cambria Math" panose="02040503050406030204" pitchFamily="18" charset="0"/>
                                    </a:rPr>
                                  </m:ctrlPr>
                                </m:sSubPr>
                                <m:e>
                                  <m:r>
                                    <m:rPr>
                                      <m:brk m:alnAt="7"/>
                                    </m:rPr>
                                    <a:rPr kumimoji="1" lang="en-US" altLang="zh-TW" sz="800" i="1">
                                      <a:solidFill>
                                        <a:srgbClr val="C00000"/>
                                      </a:solidFill>
                                      <a:latin typeface="Cambria Math" panose="02040503050406030204" pitchFamily="18" charset="0"/>
                                    </a:rPr>
                                    <m:t>𝑢</m:t>
                                  </m:r>
                                </m:e>
                                <m:sub>
                                  <m:r>
                                    <a:rPr kumimoji="1" lang="en-US" altLang="zh-TW" sz="800" i="1">
                                      <a:solidFill>
                                        <a:srgbClr val="C00000"/>
                                      </a:solidFill>
                                      <a:latin typeface="Cambria Math" panose="02040503050406030204" pitchFamily="18" charset="0"/>
                                    </a:rPr>
                                    <m:t>1</m:t>
                                  </m:r>
                                </m:sub>
                              </m:sSub>
                            </m:e>
                            <m:e>
                              <m:sSub>
                                <m:sSubPr>
                                  <m:ctrlPr>
                                    <a:rPr kumimoji="1" lang="en-US" altLang="zh-TW" sz="800" i="1">
                                      <a:solidFill>
                                        <a:srgbClr val="C00000"/>
                                      </a:solidFill>
                                      <a:latin typeface="Cambria Math" panose="02040503050406030204" pitchFamily="18" charset="0"/>
                                    </a:rPr>
                                  </m:ctrlPr>
                                </m:sSubPr>
                                <m:e>
                                  <m:r>
                                    <a:rPr kumimoji="1" lang="en-US" altLang="zh-TW" sz="800" i="1">
                                      <a:solidFill>
                                        <a:srgbClr val="C00000"/>
                                      </a:solidFill>
                                      <a:latin typeface="Cambria Math" panose="02040503050406030204" pitchFamily="18" charset="0"/>
                                    </a:rPr>
                                    <m:t>𝑣</m:t>
                                  </m:r>
                                </m:e>
                                <m:sub>
                                  <m:r>
                                    <a:rPr kumimoji="1" lang="en-US" altLang="zh-TW" sz="800" i="1">
                                      <a:solidFill>
                                        <a:srgbClr val="C00000"/>
                                      </a:solidFill>
                                      <a:latin typeface="Cambria Math" panose="02040503050406030204" pitchFamily="18" charset="0"/>
                                    </a:rPr>
                                    <m:t>1</m:t>
                                  </m:r>
                                </m:sub>
                              </m:sSub>
                            </m:e>
                            <m:e>
                              <m:sSub>
                                <m:sSubPr>
                                  <m:ctrlPr>
                                    <a:rPr kumimoji="1" lang="en-US" altLang="zh-TW" sz="800" i="1">
                                      <a:solidFill>
                                        <a:srgbClr val="C00000"/>
                                      </a:solidFill>
                                      <a:latin typeface="Cambria Math" panose="02040503050406030204" pitchFamily="18" charset="0"/>
                                    </a:rPr>
                                  </m:ctrlPr>
                                </m:sSubPr>
                                <m:e>
                                  <m:r>
                                    <a:rPr kumimoji="1" lang="en-US" altLang="zh-TW" sz="800" i="1">
                                      <a:solidFill>
                                        <a:srgbClr val="C00000"/>
                                      </a:solidFill>
                                      <a:latin typeface="Cambria Math" panose="02040503050406030204" pitchFamily="18" charset="0"/>
                                    </a:rPr>
                                    <m:t>𝑛</m:t>
                                  </m:r>
                                </m:e>
                                <m:sub>
                                  <m:r>
                                    <a:rPr kumimoji="1" lang="en-US" altLang="zh-TW" sz="800" i="1">
                                      <a:solidFill>
                                        <a:srgbClr val="C00000"/>
                                      </a:solidFill>
                                      <a:latin typeface="Cambria Math" panose="02040503050406030204" pitchFamily="18" charset="0"/>
                                    </a:rPr>
                                    <m:t>1</m:t>
                                  </m:r>
                                </m:sub>
                              </m:sSub>
                            </m:e>
                            <m:e>
                              <m:r>
                                <a:rPr kumimoji="1" lang="en-US" altLang="zh-TW" sz="800" i="1">
                                  <a:solidFill>
                                    <a:srgbClr val="C00000"/>
                                  </a:solidFill>
                                  <a:latin typeface="Cambria Math" panose="02040503050406030204" pitchFamily="18" charset="0"/>
                                </a:rPr>
                                <m:t>0</m:t>
                              </m:r>
                            </m:e>
                          </m:mr>
                          <m:mr>
                            <m:e>
                              <m:sSub>
                                <m:sSubPr>
                                  <m:ctrlPr>
                                    <a:rPr kumimoji="1" lang="en-US" altLang="zh-TW" sz="800" i="1">
                                      <a:solidFill>
                                        <a:srgbClr val="C00000"/>
                                      </a:solidFill>
                                      <a:latin typeface="Cambria Math" panose="02040503050406030204" pitchFamily="18" charset="0"/>
                                    </a:rPr>
                                  </m:ctrlPr>
                                </m:sSubPr>
                                <m:e>
                                  <m:r>
                                    <m:rPr>
                                      <m:brk m:alnAt="7"/>
                                    </m:rPr>
                                    <a:rPr kumimoji="1" lang="en-US" altLang="zh-TW" sz="800" i="1">
                                      <a:solidFill>
                                        <a:srgbClr val="C00000"/>
                                      </a:solidFill>
                                      <a:latin typeface="Cambria Math" panose="02040503050406030204" pitchFamily="18" charset="0"/>
                                    </a:rPr>
                                    <m:t>𝑢</m:t>
                                  </m:r>
                                </m:e>
                                <m:sub>
                                  <m:r>
                                    <a:rPr kumimoji="1" lang="en-US" altLang="zh-TW" sz="800" i="1">
                                      <a:solidFill>
                                        <a:srgbClr val="C00000"/>
                                      </a:solidFill>
                                      <a:latin typeface="Cambria Math" panose="02040503050406030204" pitchFamily="18" charset="0"/>
                                    </a:rPr>
                                    <m:t>2</m:t>
                                  </m:r>
                                </m:sub>
                              </m:sSub>
                            </m:e>
                            <m:e>
                              <m:sSub>
                                <m:sSubPr>
                                  <m:ctrlPr>
                                    <a:rPr kumimoji="1" lang="en-US" altLang="zh-TW" sz="800" i="1">
                                      <a:solidFill>
                                        <a:srgbClr val="C00000"/>
                                      </a:solidFill>
                                      <a:latin typeface="Cambria Math" panose="02040503050406030204" pitchFamily="18" charset="0"/>
                                    </a:rPr>
                                  </m:ctrlPr>
                                </m:sSubPr>
                                <m:e>
                                  <m:r>
                                    <a:rPr kumimoji="1" lang="en-US" altLang="zh-TW" sz="800" i="1">
                                      <a:solidFill>
                                        <a:srgbClr val="C00000"/>
                                      </a:solidFill>
                                      <a:latin typeface="Cambria Math" panose="02040503050406030204" pitchFamily="18" charset="0"/>
                                    </a:rPr>
                                    <m:t>𝑣</m:t>
                                  </m:r>
                                </m:e>
                                <m:sub>
                                  <m:r>
                                    <a:rPr kumimoji="1" lang="en-US" altLang="zh-TW" sz="800" i="1">
                                      <a:solidFill>
                                        <a:srgbClr val="C00000"/>
                                      </a:solidFill>
                                      <a:latin typeface="Cambria Math" panose="02040503050406030204" pitchFamily="18" charset="0"/>
                                    </a:rPr>
                                    <m:t>2</m:t>
                                  </m:r>
                                </m:sub>
                              </m:sSub>
                            </m:e>
                            <m:e>
                              <m:sSub>
                                <m:sSubPr>
                                  <m:ctrlPr>
                                    <a:rPr kumimoji="1" lang="en-US" altLang="zh-TW" sz="800" i="1">
                                      <a:solidFill>
                                        <a:srgbClr val="C00000"/>
                                      </a:solidFill>
                                      <a:latin typeface="Cambria Math" panose="02040503050406030204" pitchFamily="18" charset="0"/>
                                    </a:rPr>
                                  </m:ctrlPr>
                                </m:sSubPr>
                                <m:e>
                                  <m:r>
                                    <a:rPr kumimoji="1" lang="en-US" altLang="zh-TW" sz="800" i="1">
                                      <a:solidFill>
                                        <a:srgbClr val="C00000"/>
                                      </a:solidFill>
                                      <a:latin typeface="Cambria Math" panose="02040503050406030204" pitchFamily="18" charset="0"/>
                                    </a:rPr>
                                    <m:t>𝑛</m:t>
                                  </m:r>
                                </m:e>
                                <m:sub>
                                  <m:r>
                                    <a:rPr kumimoji="1" lang="en-US" altLang="zh-TW" sz="800" i="1">
                                      <a:solidFill>
                                        <a:srgbClr val="C00000"/>
                                      </a:solidFill>
                                      <a:latin typeface="Cambria Math" panose="02040503050406030204" pitchFamily="18" charset="0"/>
                                    </a:rPr>
                                    <m:t>2</m:t>
                                  </m:r>
                                </m:sub>
                              </m:sSub>
                            </m:e>
                            <m:e>
                              <m:r>
                                <a:rPr kumimoji="1" lang="en-US" altLang="zh-TW" sz="800" i="1">
                                  <a:solidFill>
                                    <a:srgbClr val="C00000"/>
                                  </a:solidFill>
                                  <a:latin typeface="Cambria Math" panose="02040503050406030204" pitchFamily="18" charset="0"/>
                                </a:rPr>
                                <m:t>0</m:t>
                              </m:r>
                            </m:e>
                          </m:mr>
                          <m:mr>
                            <m:e>
                              <m:r>
                                <a:rPr kumimoji="1" lang="en-US" altLang="zh-TW" sz="800" i="1">
                                  <a:solidFill>
                                    <a:srgbClr val="C00000"/>
                                  </a:solidFill>
                                  <a:latin typeface="Cambria Math" panose="02040503050406030204" pitchFamily="18" charset="0"/>
                                </a:rPr>
                                <m:t>0</m:t>
                              </m:r>
                            </m:e>
                            <m:e>
                              <m:r>
                                <a:rPr kumimoji="1" lang="en-US" altLang="zh-TW" sz="800" i="1">
                                  <a:solidFill>
                                    <a:srgbClr val="C00000"/>
                                  </a:solidFill>
                                  <a:latin typeface="Cambria Math" panose="02040503050406030204" pitchFamily="18" charset="0"/>
                                </a:rPr>
                                <m:t>0</m:t>
                              </m:r>
                            </m:e>
                            <m:e>
                              <m:r>
                                <a:rPr kumimoji="1" lang="en-US" altLang="zh-TW" sz="800" i="1">
                                  <a:solidFill>
                                    <a:srgbClr val="C00000"/>
                                  </a:solidFill>
                                  <a:latin typeface="Cambria Math" panose="02040503050406030204" pitchFamily="18" charset="0"/>
                                </a:rPr>
                                <m:t>0</m:t>
                              </m:r>
                            </m:e>
                            <m:e>
                              <m:r>
                                <a:rPr kumimoji="1" lang="en-US" altLang="zh-TW" sz="800" i="1">
                                  <a:solidFill>
                                    <a:srgbClr val="C00000"/>
                                  </a:solidFill>
                                  <a:latin typeface="Cambria Math" panose="02040503050406030204" pitchFamily="18" charset="0"/>
                                </a:rPr>
                                <m:t>1</m:t>
                              </m:r>
                            </m:e>
                          </m:mr>
                        </m:m>
                      </m:e>
                    </m:d>
                    <m:r>
                      <a:rPr kumimoji="1" lang="en-US" altLang="zh-TW" sz="800" i="1">
                        <a:solidFill>
                          <a:srgbClr val="C00000"/>
                        </a:solidFill>
                        <a:latin typeface="Cambria Math" panose="02040503050406030204" pitchFamily="18" charset="0"/>
                      </a:rPr>
                      <m:t>∗</m:t>
                    </m:r>
                    <m:d>
                      <m:dPr>
                        <m:begChr m:val="["/>
                        <m:endChr m:val="]"/>
                        <m:ctrlPr>
                          <a:rPr kumimoji="1" lang="en-US" altLang="zh-TW" sz="800" i="1">
                            <a:solidFill>
                              <a:srgbClr val="C00000"/>
                            </a:solidFill>
                            <a:latin typeface="Cambria Math" panose="02040503050406030204" pitchFamily="18" charset="0"/>
                          </a:rPr>
                        </m:ctrlPr>
                      </m:dPr>
                      <m:e>
                        <m:m>
                          <m:mPr>
                            <m:mcs>
                              <m:mc>
                                <m:mcPr>
                                  <m:count m:val="4"/>
                                  <m:mcJc m:val="center"/>
                                </m:mcPr>
                              </m:mc>
                            </m:mcs>
                            <m:ctrlPr>
                              <a:rPr kumimoji="1" lang="en-US" altLang="zh-TW" sz="800" i="1">
                                <a:solidFill>
                                  <a:srgbClr val="C00000"/>
                                </a:solidFill>
                                <a:latin typeface="Cambria Math" panose="02040503050406030204" pitchFamily="18" charset="0"/>
                              </a:rPr>
                            </m:ctrlPr>
                          </m:mPr>
                          <m:mr>
                            <m:e>
                              <m:r>
                                <a:rPr kumimoji="1" lang="en-US" altLang="zh-TW" sz="800" i="1">
                                  <a:solidFill>
                                    <a:srgbClr val="C00000"/>
                                  </a:solidFill>
                                  <a:latin typeface="Cambria Math" panose="02040503050406030204" pitchFamily="18" charset="0"/>
                                </a:rPr>
                                <m:t>1</m:t>
                              </m:r>
                            </m:e>
                            <m:e>
                              <m:r>
                                <a:rPr kumimoji="1" lang="en-US" altLang="zh-TW" sz="800" i="1">
                                  <a:solidFill>
                                    <a:srgbClr val="C00000"/>
                                  </a:solidFill>
                                  <a:latin typeface="Cambria Math" panose="02040503050406030204" pitchFamily="18" charset="0"/>
                                </a:rPr>
                                <m:t>0</m:t>
                              </m:r>
                            </m:e>
                            <m:e>
                              <m:r>
                                <a:rPr kumimoji="1" lang="en-US" altLang="zh-TW" sz="800" i="1">
                                  <a:solidFill>
                                    <a:srgbClr val="C00000"/>
                                  </a:solidFill>
                                  <a:latin typeface="Cambria Math" panose="02040503050406030204" pitchFamily="18" charset="0"/>
                                </a:rPr>
                                <m:t>0</m:t>
                              </m:r>
                            </m:e>
                            <m:e>
                              <m:sSub>
                                <m:sSubPr>
                                  <m:ctrlPr>
                                    <a:rPr kumimoji="1" lang="en-US" altLang="zh-TW" sz="800" i="1">
                                      <a:solidFill>
                                        <a:srgbClr val="C00000"/>
                                      </a:solidFill>
                                      <a:latin typeface="Cambria Math" panose="02040503050406030204" pitchFamily="18" charset="0"/>
                                    </a:rPr>
                                  </m:ctrlPr>
                                </m:sSubPr>
                                <m:e>
                                  <m:r>
                                    <a:rPr kumimoji="1" lang="en-US" altLang="zh-TW" sz="800" i="1">
                                      <a:solidFill>
                                        <a:srgbClr val="C00000"/>
                                      </a:solidFill>
                                      <a:latin typeface="Cambria Math" panose="02040503050406030204" pitchFamily="18" charset="0"/>
                                    </a:rPr>
                                    <m:t>𝑡</m:t>
                                  </m:r>
                                </m:e>
                                <m:sub>
                                  <m:r>
                                    <a:rPr kumimoji="1" lang="en-US" altLang="zh-TW" sz="800" i="1">
                                      <a:solidFill>
                                        <a:srgbClr val="C00000"/>
                                      </a:solidFill>
                                      <a:latin typeface="Cambria Math" panose="02040503050406030204" pitchFamily="18" charset="0"/>
                                    </a:rPr>
                                    <m:t>0</m:t>
                                  </m:r>
                                </m:sub>
                              </m:sSub>
                            </m:e>
                          </m:mr>
                          <m:mr>
                            <m:e>
                              <m:r>
                                <a:rPr kumimoji="1" lang="en-US" altLang="zh-TW" sz="800" i="1">
                                  <a:solidFill>
                                    <a:srgbClr val="C00000"/>
                                  </a:solidFill>
                                  <a:latin typeface="Cambria Math" panose="02040503050406030204" pitchFamily="18" charset="0"/>
                                </a:rPr>
                                <m:t>0</m:t>
                              </m:r>
                            </m:e>
                            <m:e>
                              <m:r>
                                <a:rPr kumimoji="1" lang="en-US" altLang="zh-TW" sz="800" i="1">
                                  <a:solidFill>
                                    <a:srgbClr val="C00000"/>
                                  </a:solidFill>
                                  <a:latin typeface="Cambria Math" panose="02040503050406030204" pitchFamily="18" charset="0"/>
                                </a:rPr>
                                <m:t>1</m:t>
                              </m:r>
                            </m:e>
                            <m:e>
                              <m:r>
                                <a:rPr kumimoji="1" lang="en-US" altLang="zh-TW" sz="800" i="1">
                                  <a:solidFill>
                                    <a:srgbClr val="C00000"/>
                                  </a:solidFill>
                                  <a:latin typeface="Cambria Math" panose="02040503050406030204" pitchFamily="18" charset="0"/>
                                </a:rPr>
                                <m:t>0</m:t>
                              </m:r>
                            </m:e>
                            <m:e>
                              <m:sSub>
                                <m:sSubPr>
                                  <m:ctrlPr>
                                    <a:rPr kumimoji="1" lang="en-US" altLang="zh-TW" sz="800" i="1">
                                      <a:solidFill>
                                        <a:srgbClr val="C00000"/>
                                      </a:solidFill>
                                      <a:latin typeface="Cambria Math" panose="02040503050406030204" pitchFamily="18" charset="0"/>
                                    </a:rPr>
                                  </m:ctrlPr>
                                </m:sSubPr>
                                <m:e>
                                  <m:r>
                                    <a:rPr kumimoji="1" lang="en-US" altLang="zh-TW" sz="800" i="1">
                                      <a:solidFill>
                                        <a:srgbClr val="C00000"/>
                                      </a:solidFill>
                                      <a:latin typeface="Cambria Math" panose="02040503050406030204" pitchFamily="18" charset="0"/>
                                    </a:rPr>
                                    <m:t>𝑡</m:t>
                                  </m:r>
                                </m:e>
                                <m:sub>
                                  <m:r>
                                    <a:rPr kumimoji="1" lang="en-US" altLang="zh-TW" sz="800" i="1">
                                      <a:solidFill>
                                        <a:srgbClr val="C00000"/>
                                      </a:solidFill>
                                      <a:latin typeface="Cambria Math" panose="02040503050406030204" pitchFamily="18" charset="0"/>
                                    </a:rPr>
                                    <m:t>1</m:t>
                                  </m:r>
                                </m:sub>
                              </m:sSub>
                            </m:e>
                          </m:mr>
                          <m:mr>
                            <m:e>
                              <m:r>
                                <a:rPr kumimoji="1" lang="en-US" altLang="zh-TW" sz="800" i="1">
                                  <a:solidFill>
                                    <a:srgbClr val="C00000"/>
                                  </a:solidFill>
                                  <a:latin typeface="Cambria Math" panose="02040503050406030204" pitchFamily="18" charset="0"/>
                                </a:rPr>
                                <m:t>0</m:t>
                              </m:r>
                            </m:e>
                            <m:e>
                              <m:r>
                                <a:rPr kumimoji="1" lang="en-US" altLang="zh-TW" sz="800" i="1">
                                  <a:solidFill>
                                    <a:srgbClr val="C00000"/>
                                  </a:solidFill>
                                  <a:latin typeface="Cambria Math" panose="02040503050406030204" pitchFamily="18" charset="0"/>
                                </a:rPr>
                                <m:t>0</m:t>
                              </m:r>
                            </m:e>
                            <m:e>
                              <m:r>
                                <a:rPr kumimoji="1" lang="en-US" altLang="zh-TW" sz="800" i="1">
                                  <a:solidFill>
                                    <a:srgbClr val="C00000"/>
                                  </a:solidFill>
                                  <a:latin typeface="Cambria Math" panose="02040503050406030204" pitchFamily="18" charset="0"/>
                                </a:rPr>
                                <m:t>1</m:t>
                              </m:r>
                            </m:e>
                            <m:e>
                              <m:sSub>
                                <m:sSubPr>
                                  <m:ctrlPr>
                                    <a:rPr kumimoji="1" lang="en-US" altLang="zh-TW" sz="800" i="1">
                                      <a:solidFill>
                                        <a:srgbClr val="C00000"/>
                                      </a:solidFill>
                                      <a:latin typeface="Cambria Math" panose="02040503050406030204" pitchFamily="18" charset="0"/>
                                    </a:rPr>
                                  </m:ctrlPr>
                                </m:sSubPr>
                                <m:e>
                                  <m:r>
                                    <a:rPr kumimoji="1" lang="en-US" altLang="zh-TW" sz="800" i="1">
                                      <a:solidFill>
                                        <a:srgbClr val="C00000"/>
                                      </a:solidFill>
                                      <a:latin typeface="Cambria Math" panose="02040503050406030204" pitchFamily="18" charset="0"/>
                                    </a:rPr>
                                    <m:t>𝑡</m:t>
                                  </m:r>
                                </m:e>
                                <m:sub>
                                  <m:r>
                                    <a:rPr kumimoji="1" lang="en-US" altLang="zh-TW" sz="800" i="1">
                                      <a:solidFill>
                                        <a:srgbClr val="C00000"/>
                                      </a:solidFill>
                                      <a:latin typeface="Cambria Math" panose="02040503050406030204" pitchFamily="18" charset="0"/>
                                    </a:rPr>
                                    <m:t>2</m:t>
                                  </m:r>
                                </m:sub>
                              </m:sSub>
                            </m:e>
                          </m:mr>
                          <m:mr>
                            <m:e>
                              <m:r>
                                <a:rPr kumimoji="1" lang="en-US" altLang="zh-TW" sz="800" i="1">
                                  <a:solidFill>
                                    <a:srgbClr val="C00000"/>
                                  </a:solidFill>
                                  <a:latin typeface="Cambria Math" panose="02040503050406030204" pitchFamily="18" charset="0"/>
                                </a:rPr>
                                <m:t>0</m:t>
                              </m:r>
                            </m:e>
                            <m:e>
                              <m:r>
                                <a:rPr kumimoji="1" lang="en-US" altLang="zh-TW" sz="800" i="1">
                                  <a:solidFill>
                                    <a:srgbClr val="C00000"/>
                                  </a:solidFill>
                                  <a:latin typeface="Cambria Math" panose="02040503050406030204" pitchFamily="18" charset="0"/>
                                </a:rPr>
                                <m:t>0</m:t>
                              </m:r>
                            </m:e>
                            <m:e>
                              <m:r>
                                <a:rPr kumimoji="1" lang="en-US" altLang="zh-TW" sz="800" i="1">
                                  <a:solidFill>
                                    <a:srgbClr val="C00000"/>
                                  </a:solidFill>
                                  <a:latin typeface="Cambria Math" panose="02040503050406030204" pitchFamily="18" charset="0"/>
                                </a:rPr>
                                <m:t>0</m:t>
                              </m:r>
                            </m:e>
                            <m:e>
                              <m:r>
                                <a:rPr kumimoji="1" lang="en-US" altLang="zh-TW" sz="800" i="1">
                                  <a:solidFill>
                                    <a:srgbClr val="C00000"/>
                                  </a:solidFill>
                                  <a:latin typeface="Cambria Math" panose="02040503050406030204" pitchFamily="18" charset="0"/>
                                </a:rPr>
                                <m:t>1</m:t>
                              </m:r>
                            </m:e>
                          </m:mr>
                        </m:m>
                      </m:e>
                    </m:d>
                    <m:r>
                      <a:rPr kumimoji="1" lang="en-US" altLang="zh-TW" sz="800" i="1">
                        <a:solidFill>
                          <a:srgbClr val="C00000"/>
                        </a:solidFill>
                        <a:latin typeface="Cambria Math" panose="02040503050406030204" pitchFamily="18" charset="0"/>
                      </a:rPr>
                      <m:t>=</m:t>
                    </m:r>
                    <m:d>
                      <m:dPr>
                        <m:begChr m:val="["/>
                        <m:endChr m:val="]"/>
                        <m:ctrlPr>
                          <a:rPr kumimoji="1" lang="en-US" altLang="zh-TW" sz="800" i="1">
                            <a:solidFill>
                              <a:srgbClr val="C00000"/>
                            </a:solidFill>
                            <a:latin typeface="Cambria Math" panose="02040503050406030204" pitchFamily="18" charset="0"/>
                          </a:rPr>
                        </m:ctrlPr>
                      </m:dPr>
                      <m:e>
                        <m:m>
                          <m:mPr>
                            <m:mcs>
                              <m:mc>
                                <m:mcPr>
                                  <m:count m:val="4"/>
                                  <m:mcJc m:val="center"/>
                                </m:mcPr>
                              </m:mc>
                            </m:mcs>
                            <m:ctrlPr>
                              <a:rPr kumimoji="1" lang="en-US" altLang="zh-TW" sz="800" i="1">
                                <a:solidFill>
                                  <a:srgbClr val="C00000"/>
                                </a:solidFill>
                                <a:latin typeface="Cambria Math" panose="02040503050406030204" pitchFamily="18" charset="0"/>
                              </a:rPr>
                            </m:ctrlPr>
                          </m:mPr>
                          <m:mr>
                            <m:e>
                              <m:sSub>
                                <m:sSubPr>
                                  <m:ctrlPr>
                                    <a:rPr kumimoji="1" lang="en-US" altLang="zh-TW" sz="800" i="1">
                                      <a:solidFill>
                                        <a:srgbClr val="C00000"/>
                                      </a:solidFill>
                                      <a:latin typeface="Cambria Math" panose="02040503050406030204" pitchFamily="18" charset="0"/>
                                    </a:rPr>
                                  </m:ctrlPr>
                                </m:sSubPr>
                                <m:e>
                                  <m:r>
                                    <m:rPr>
                                      <m:brk m:alnAt="7"/>
                                    </m:rPr>
                                    <a:rPr kumimoji="1" lang="en-US" altLang="zh-TW" sz="800" i="1">
                                      <a:solidFill>
                                        <a:srgbClr val="C00000"/>
                                      </a:solidFill>
                                      <a:latin typeface="Cambria Math" panose="02040503050406030204" pitchFamily="18" charset="0"/>
                                    </a:rPr>
                                    <m:t>𝑢</m:t>
                                  </m:r>
                                </m:e>
                                <m:sub>
                                  <m:r>
                                    <m:rPr>
                                      <m:brk m:alnAt="7"/>
                                    </m:rPr>
                                    <a:rPr kumimoji="1" lang="en-US" altLang="zh-TW" sz="800" i="1">
                                      <a:solidFill>
                                        <a:srgbClr val="C00000"/>
                                      </a:solidFill>
                                      <a:latin typeface="Cambria Math" panose="02040503050406030204" pitchFamily="18" charset="0"/>
                                    </a:rPr>
                                    <m:t>0</m:t>
                                  </m:r>
                                </m:sub>
                              </m:sSub>
                            </m:e>
                            <m:e>
                              <m:sSub>
                                <m:sSubPr>
                                  <m:ctrlPr>
                                    <a:rPr kumimoji="1" lang="en-US" altLang="zh-TW" sz="800" i="1">
                                      <a:solidFill>
                                        <a:srgbClr val="C00000"/>
                                      </a:solidFill>
                                      <a:latin typeface="Cambria Math" panose="02040503050406030204" pitchFamily="18" charset="0"/>
                                    </a:rPr>
                                  </m:ctrlPr>
                                </m:sSubPr>
                                <m:e>
                                  <m:r>
                                    <a:rPr kumimoji="1" lang="en-US" altLang="zh-TW" sz="800" i="1">
                                      <a:solidFill>
                                        <a:srgbClr val="C00000"/>
                                      </a:solidFill>
                                      <a:latin typeface="Cambria Math" panose="02040503050406030204" pitchFamily="18" charset="0"/>
                                    </a:rPr>
                                    <m:t>𝑣</m:t>
                                  </m:r>
                                </m:e>
                                <m:sub>
                                  <m:r>
                                    <a:rPr kumimoji="1" lang="en-US" altLang="zh-TW" sz="800" i="1">
                                      <a:solidFill>
                                        <a:srgbClr val="C00000"/>
                                      </a:solidFill>
                                      <a:latin typeface="Cambria Math" panose="02040503050406030204" pitchFamily="18" charset="0"/>
                                    </a:rPr>
                                    <m:t>0</m:t>
                                  </m:r>
                                </m:sub>
                              </m:sSub>
                            </m:e>
                            <m:e>
                              <m:sSub>
                                <m:sSubPr>
                                  <m:ctrlPr>
                                    <a:rPr kumimoji="1" lang="en-US" altLang="zh-TW" sz="800" i="1">
                                      <a:solidFill>
                                        <a:srgbClr val="C00000"/>
                                      </a:solidFill>
                                      <a:latin typeface="Cambria Math" panose="02040503050406030204" pitchFamily="18" charset="0"/>
                                    </a:rPr>
                                  </m:ctrlPr>
                                </m:sSubPr>
                                <m:e>
                                  <m:r>
                                    <a:rPr kumimoji="1" lang="en-US" altLang="zh-TW" sz="800" i="1">
                                      <a:solidFill>
                                        <a:srgbClr val="C00000"/>
                                      </a:solidFill>
                                      <a:latin typeface="Cambria Math" panose="02040503050406030204" pitchFamily="18" charset="0"/>
                                    </a:rPr>
                                    <m:t>𝑛</m:t>
                                  </m:r>
                                </m:e>
                                <m:sub>
                                  <m:r>
                                    <a:rPr kumimoji="1" lang="en-US" altLang="zh-TW" sz="800" i="1">
                                      <a:solidFill>
                                        <a:srgbClr val="C00000"/>
                                      </a:solidFill>
                                      <a:latin typeface="Cambria Math" panose="02040503050406030204" pitchFamily="18" charset="0"/>
                                    </a:rPr>
                                    <m:t>0</m:t>
                                  </m:r>
                                </m:sub>
                              </m:sSub>
                            </m:e>
                            <m:e>
                              <m:sSub>
                                <m:sSubPr>
                                  <m:ctrlPr>
                                    <a:rPr kumimoji="1" lang="en-US" altLang="zh-TW" sz="800" i="1">
                                      <a:solidFill>
                                        <a:srgbClr val="C00000"/>
                                      </a:solidFill>
                                      <a:latin typeface="Cambria Math" panose="02040503050406030204" pitchFamily="18" charset="0"/>
                                    </a:rPr>
                                  </m:ctrlPr>
                                </m:sSubPr>
                                <m:e>
                                  <m:r>
                                    <a:rPr kumimoji="1" lang="en-US" altLang="zh-TW" sz="800" i="1">
                                      <a:solidFill>
                                        <a:srgbClr val="C00000"/>
                                      </a:solidFill>
                                      <a:latin typeface="Cambria Math" panose="02040503050406030204" pitchFamily="18" charset="0"/>
                                    </a:rPr>
                                    <m:t>𝑡</m:t>
                                  </m:r>
                                </m:e>
                                <m:sub>
                                  <m:r>
                                    <a:rPr kumimoji="1" lang="en-US" altLang="zh-TW" sz="800" i="1">
                                      <a:solidFill>
                                        <a:srgbClr val="C00000"/>
                                      </a:solidFill>
                                      <a:latin typeface="Cambria Math" panose="02040503050406030204" pitchFamily="18" charset="0"/>
                                    </a:rPr>
                                    <m:t>0</m:t>
                                  </m:r>
                                </m:sub>
                              </m:sSub>
                            </m:e>
                          </m:mr>
                          <m:mr>
                            <m:e>
                              <m:sSub>
                                <m:sSubPr>
                                  <m:ctrlPr>
                                    <a:rPr kumimoji="1" lang="en-US" altLang="zh-TW" sz="800" i="1">
                                      <a:solidFill>
                                        <a:srgbClr val="C00000"/>
                                      </a:solidFill>
                                      <a:latin typeface="Cambria Math" panose="02040503050406030204" pitchFamily="18" charset="0"/>
                                    </a:rPr>
                                  </m:ctrlPr>
                                </m:sSubPr>
                                <m:e>
                                  <m:r>
                                    <m:rPr>
                                      <m:brk m:alnAt="7"/>
                                    </m:rPr>
                                    <a:rPr kumimoji="1" lang="en-US" altLang="zh-TW" sz="800" i="1">
                                      <a:solidFill>
                                        <a:srgbClr val="C00000"/>
                                      </a:solidFill>
                                      <a:latin typeface="Cambria Math" panose="02040503050406030204" pitchFamily="18" charset="0"/>
                                    </a:rPr>
                                    <m:t>𝑢</m:t>
                                  </m:r>
                                </m:e>
                                <m:sub>
                                  <m:r>
                                    <a:rPr kumimoji="1" lang="en-US" altLang="zh-TW" sz="800" i="1">
                                      <a:solidFill>
                                        <a:srgbClr val="C00000"/>
                                      </a:solidFill>
                                      <a:latin typeface="Cambria Math" panose="02040503050406030204" pitchFamily="18" charset="0"/>
                                    </a:rPr>
                                    <m:t>1</m:t>
                                  </m:r>
                                </m:sub>
                              </m:sSub>
                            </m:e>
                            <m:e>
                              <m:sSub>
                                <m:sSubPr>
                                  <m:ctrlPr>
                                    <a:rPr kumimoji="1" lang="en-US" altLang="zh-TW" sz="800" i="1">
                                      <a:solidFill>
                                        <a:srgbClr val="C00000"/>
                                      </a:solidFill>
                                      <a:latin typeface="Cambria Math" panose="02040503050406030204" pitchFamily="18" charset="0"/>
                                    </a:rPr>
                                  </m:ctrlPr>
                                </m:sSubPr>
                                <m:e>
                                  <m:r>
                                    <a:rPr kumimoji="1" lang="en-US" altLang="zh-TW" sz="800" i="1">
                                      <a:solidFill>
                                        <a:srgbClr val="C00000"/>
                                      </a:solidFill>
                                      <a:latin typeface="Cambria Math" panose="02040503050406030204" pitchFamily="18" charset="0"/>
                                    </a:rPr>
                                    <m:t>𝑣</m:t>
                                  </m:r>
                                </m:e>
                                <m:sub>
                                  <m:r>
                                    <a:rPr kumimoji="1" lang="en-US" altLang="zh-TW" sz="800" i="1">
                                      <a:solidFill>
                                        <a:srgbClr val="C00000"/>
                                      </a:solidFill>
                                      <a:latin typeface="Cambria Math" panose="02040503050406030204" pitchFamily="18" charset="0"/>
                                    </a:rPr>
                                    <m:t>1</m:t>
                                  </m:r>
                                </m:sub>
                              </m:sSub>
                            </m:e>
                            <m:e>
                              <m:sSub>
                                <m:sSubPr>
                                  <m:ctrlPr>
                                    <a:rPr kumimoji="1" lang="en-US" altLang="zh-TW" sz="800" i="1">
                                      <a:solidFill>
                                        <a:srgbClr val="C00000"/>
                                      </a:solidFill>
                                      <a:latin typeface="Cambria Math" panose="02040503050406030204" pitchFamily="18" charset="0"/>
                                    </a:rPr>
                                  </m:ctrlPr>
                                </m:sSubPr>
                                <m:e>
                                  <m:r>
                                    <a:rPr kumimoji="1" lang="en-US" altLang="zh-TW" sz="800" i="1">
                                      <a:solidFill>
                                        <a:srgbClr val="C00000"/>
                                      </a:solidFill>
                                      <a:latin typeface="Cambria Math" panose="02040503050406030204" pitchFamily="18" charset="0"/>
                                    </a:rPr>
                                    <m:t>𝑛</m:t>
                                  </m:r>
                                </m:e>
                                <m:sub>
                                  <m:r>
                                    <a:rPr kumimoji="1" lang="en-US" altLang="zh-TW" sz="800" i="1">
                                      <a:solidFill>
                                        <a:srgbClr val="C00000"/>
                                      </a:solidFill>
                                      <a:latin typeface="Cambria Math" panose="02040503050406030204" pitchFamily="18" charset="0"/>
                                    </a:rPr>
                                    <m:t>1</m:t>
                                  </m:r>
                                </m:sub>
                              </m:sSub>
                            </m:e>
                            <m:e>
                              <m:sSub>
                                <m:sSubPr>
                                  <m:ctrlPr>
                                    <a:rPr kumimoji="1" lang="en-US" altLang="zh-TW" sz="800" i="1">
                                      <a:solidFill>
                                        <a:srgbClr val="C00000"/>
                                      </a:solidFill>
                                      <a:latin typeface="Cambria Math" panose="02040503050406030204" pitchFamily="18" charset="0"/>
                                    </a:rPr>
                                  </m:ctrlPr>
                                </m:sSubPr>
                                <m:e>
                                  <m:r>
                                    <a:rPr kumimoji="1" lang="en-US" altLang="zh-TW" sz="800" i="1">
                                      <a:solidFill>
                                        <a:srgbClr val="C00000"/>
                                      </a:solidFill>
                                      <a:latin typeface="Cambria Math" panose="02040503050406030204" pitchFamily="18" charset="0"/>
                                    </a:rPr>
                                    <m:t>𝑡</m:t>
                                  </m:r>
                                </m:e>
                                <m:sub>
                                  <m:r>
                                    <a:rPr kumimoji="1" lang="en-US" altLang="zh-TW" sz="800" i="1">
                                      <a:solidFill>
                                        <a:srgbClr val="C00000"/>
                                      </a:solidFill>
                                      <a:latin typeface="Cambria Math" panose="02040503050406030204" pitchFamily="18" charset="0"/>
                                    </a:rPr>
                                    <m:t>1</m:t>
                                  </m:r>
                                </m:sub>
                              </m:sSub>
                            </m:e>
                          </m:mr>
                          <m:mr>
                            <m:e>
                              <m:sSub>
                                <m:sSubPr>
                                  <m:ctrlPr>
                                    <a:rPr kumimoji="1" lang="en-US" altLang="zh-TW" sz="800" i="1">
                                      <a:solidFill>
                                        <a:srgbClr val="C00000"/>
                                      </a:solidFill>
                                      <a:latin typeface="Cambria Math" panose="02040503050406030204" pitchFamily="18" charset="0"/>
                                    </a:rPr>
                                  </m:ctrlPr>
                                </m:sSubPr>
                                <m:e>
                                  <m:r>
                                    <m:rPr>
                                      <m:brk m:alnAt="7"/>
                                    </m:rPr>
                                    <a:rPr kumimoji="1" lang="en-US" altLang="zh-TW" sz="800" i="1">
                                      <a:solidFill>
                                        <a:srgbClr val="C00000"/>
                                      </a:solidFill>
                                      <a:latin typeface="Cambria Math" panose="02040503050406030204" pitchFamily="18" charset="0"/>
                                    </a:rPr>
                                    <m:t>𝑢</m:t>
                                  </m:r>
                                </m:e>
                                <m:sub>
                                  <m:r>
                                    <a:rPr kumimoji="1" lang="en-US" altLang="zh-TW" sz="800" i="1">
                                      <a:solidFill>
                                        <a:srgbClr val="C00000"/>
                                      </a:solidFill>
                                      <a:latin typeface="Cambria Math" panose="02040503050406030204" pitchFamily="18" charset="0"/>
                                    </a:rPr>
                                    <m:t>2</m:t>
                                  </m:r>
                                </m:sub>
                              </m:sSub>
                            </m:e>
                            <m:e>
                              <m:sSub>
                                <m:sSubPr>
                                  <m:ctrlPr>
                                    <a:rPr kumimoji="1" lang="en-US" altLang="zh-TW" sz="800" i="1">
                                      <a:solidFill>
                                        <a:srgbClr val="C00000"/>
                                      </a:solidFill>
                                      <a:latin typeface="Cambria Math" panose="02040503050406030204" pitchFamily="18" charset="0"/>
                                    </a:rPr>
                                  </m:ctrlPr>
                                </m:sSubPr>
                                <m:e>
                                  <m:r>
                                    <a:rPr kumimoji="1" lang="en-US" altLang="zh-TW" sz="800" i="1">
                                      <a:solidFill>
                                        <a:srgbClr val="C00000"/>
                                      </a:solidFill>
                                      <a:latin typeface="Cambria Math" panose="02040503050406030204" pitchFamily="18" charset="0"/>
                                    </a:rPr>
                                    <m:t>𝑣</m:t>
                                  </m:r>
                                </m:e>
                                <m:sub>
                                  <m:r>
                                    <a:rPr kumimoji="1" lang="en-US" altLang="zh-TW" sz="800" i="1">
                                      <a:solidFill>
                                        <a:srgbClr val="C00000"/>
                                      </a:solidFill>
                                      <a:latin typeface="Cambria Math" panose="02040503050406030204" pitchFamily="18" charset="0"/>
                                    </a:rPr>
                                    <m:t>2</m:t>
                                  </m:r>
                                </m:sub>
                              </m:sSub>
                            </m:e>
                            <m:e>
                              <m:sSub>
                                <m:sSubPr>
                                  <m:ctrlPr>
                                    <a:rPr kumimoji="1" lang="en-US" altLang="zh-TW" sz="800" i="1">
                                      <a:solidFill>
                                        <a:srgbClr val="C00000"/>
                                      </a:solidFill>
                                      <a:latin typeface="Cambria Math" panose="02040503050406030204" pitchFamily="18" charset="0"/>
                                    </a:rPr>
                                  </m:ctrlPr>
                                </m:sSubPr>
                                <m:e>
                                  <m:r>
                                    <a:rPr kumimoji="1" lang="en-US" altLang="zh-TW" sz="800" i="1">
                                      <a:solidFill>
                                        <a:srgbClr val="C00000"/>
                                      </a:solidFill>
                                      <a:latin typeface="Cambria Math" panose="02040503050406030204" pitchFamily="18" charset="0"/>
                                    </a:rPr>
                                    <m:t>𝑛</m:t>
                                  </m:r>
                                </m:e>
                                <m:sub>
                                  <m:r>
                                    <a:rPr kumimoji="1" lang="en-US" altLang="zh-TW" sz="800" i="1">
                                      <a:solidFill>
                                        <a:srgbClr val="C00000"/>
                                      </a:solidFill>
                                      <a:latin typeface="Cambria Math" panose="02040503050406030204" pitchFamily="18" charset="0"/>
                                    </a:rPr>
                                    <m:t>2</m:t>
                                  </m:r>
                                </m:sub>
                              </m:sSub>
                            </m:e>
                            <m:e>
                              <m:sSub>
                                <m:sSubPr>
                                  <m:ctrlPr>
                                    <a:rPr kumimoji="1" lang="en-US" altLang="zh-TW" sz="800" i="1">
                                      <a:solidFill>
                                        <a:srgbClr val="C00000"/>
                                      </a:solidFill>
                                      <a:latin typeface="Cambria Math" panose="02040503050406030204" pitchFamily="18" charset="0"/>
                                    </a:rPr>
                                  </m:ctrlPr>
                                </m:sSubPr>
                                <m:e>
                                  <m:r>
                                    <a:rPr kumimoji="1" lang="en-US" altLang="zh-TW" sz="800" i="1">
                                      <a:solidFill>
                                        <a:srgbClr val="C00000"/>
                                      </a:solidFill>
                                      <a:latin typeface="Cambria Math" panose="02040503050406030204" pitchFamily="18" charset="0"/>
                                    </a:rPr>
                                    <m:t>𝑡</m:t>
                                  </m:r>
                                </m:e>
                                <m:sub>
                                  <m:r>
                                    <a:rPr kumimoji="1" lang="en-US" altLang="zh-TW" sz="800" i="1">
                                      <a:solidFill>
                                        <a:srgbClr val="C00000"/>
                                      </a:solidFill>
                                      <a:latin typeface="Cambria Math" panose="02040503050406030204" pitchFamily="18" charset="0"/>
                                    </a:rPr>
                                    <m:t>2</m:t>
                                  </m:r>
                                </m:sub>
                              </m:sSub>
                            </m:e>
                          </m:mr>
                          <m:mr>
                            <m:e>
                              <m:r>
                                <a:rPr kumimoji="1" lang="en-US" altLang="zh-TW" sz="800" i="1">
                                  <a:solidFill>
                                    <a:srgbClr val="C00000"/>
                                  </a:solidFill>
                                  <a:latin typeface="Cambria Math" panose="02040503050406030204" pitchFamily="18" charset="0"/>
                                </a:rPr>
                                <m:t>0</m:t>
                              </m:r>
                            </m:e>
                            <m:e>
                              <m:r>
                                <a:rPr kumimoji="1" lang="en-US" altLang="zh-TW" sz="800" i="1">
                                  <a:solidFill>
                                    <a:srgbClr val="C00000"/>
                                  </a:solidFill>
                                  <a:latin typeface="Cambria Math" panose="02040503050406030204" pitchFamily="18" charset="0"/>
                                </a:rPr>
                                <m:t>0</m:t>
                              </m:r>
                            </m:e>
                            <m:e>
                              <m:r>
                                <a:rPr kumimoji="1" lang="en-US" altLang="zh-TW" sz="800" i="1">
                                  <a:solidFill>
                                    <a:srgbClr val="C00000"/>
                                  </a:solidFill>
                                  <a:latin typeface="Cambria Math" panose="02040503050406030204" pitchFamily="18" charset="0"/>
                                </a:rPr>
                                <m:t>0</m:t>
                              </m:r>
                            </m:e>
                            <m:e>
                              <m:r>
                                <a:rPr kumimoji="1" lang="en-US" altLang="zh-TW" sz="800" i="1">
                                  <a:solidFill>
                                    <a:srgbClr val="C00000"/>
                                  </a:solidFill>
                                  <a:latin typeface="Cambria Math" panose="02040503050406030204" pitchFamily="18" charset="0"/>
                                </a:rPr>
                                <m:t>1</m:t>
                              </m:r>
                            </m:e>
                          </m:mr>
                        </m:m>
                      </m:e>
                    </m:d>
                  </m:oMath>
                </a14:m>
                <a:endParaRPr kumimoji="1" lang="en-US" altLang="zh-TW" sz="800" dirty="0"/>
              </a:p>
              <a:p>
                <a:pPr lvl="1"/>
                <a:r>
                  <a:rPr kumimoji="1" lang="en-US" altLang="zh-TW" sz="1200" dirty="0"/>
                  <a:t>The view matrix (</a:t>
                </a:r>
                <a14:m>
                  <m:oMath xmlns:m="http://schemas.openxmlformats.org/officeDocument/2006/math">
                    <m:sSup>
                      <m:sSupPr>
                        <m:ctrlPr>
                          <a:rPr kumimoji="1" lang="en-US" altLang="zh-TW" sz="1200" i="1">
                            <a:latin typeface="Cambria Math" panose="02040503050406030204" pitchFamily="18" charset="0"/>
                          </a:rPr>
                        </m:ctrlPr>
                      </m:sSupPr>
                      <m:e>
                        <m:r>
                          <a:rPr kumimoji="1" lang="en-US" altLang="zh-TW" sz="1200" i="1">
                            <a:latin typeface="Cambria Math" panose="02040503050406030204" pitchFamily="18" charset="0"/>
                          </a:rPr>
                          <m:t>𝑀</m:t>
                        </m:r>
                      </m:e>
                      <m:sup>
                        <m:r>
                          <a:rPr kumimoji="1" lang="en-US" altLang="zh-TW" sz="1200" i="1">
                            <a:latin typeface="Cambria Math" panose="02040503050406030204" pitchFamily="18" charset="0"/>
                          </a:rPr>
                          <m:t>𝑉</m:t>
                        </m:r>
                      </m:sup>
                    </m:sSup>
                  </m:oMath>
                </a14:m>
                <a:r>
                  <a:rPr kumimoji="1" lang="en-US" altLang="zh-TW" sz="1200" dirty="0"/>
                  <a:t>) essentially consists of a translation and a rotation matrix</a:t>
                </a:r>
              </a:p>
            </p:txBody>
          </p:sp>
        </mc:Choice>
        <mc:Fallback xmlns="">
          <p:sp>
            <p:nvSpPr>
              <p:cNvPr id="3" name="內容版面配置區 2">
                <a:extLst>
                  <a:ext uri="{FF2B5EF4-FFF2-40B4-BE49-F238E27FC236}">
                    <a16:creationId xmlns:a16="http://schemas.microsoft.com/office/drawing/2014/main" id="{E44502BE-7685-8342-B9F6-CB2F81019A1C}"/>
                  </a:ext>
                </a:extLst>
              </p:cNvPr>
              <p:cNvSpPr>
                <a:spLocks noGrp="1" noRot="1" noChangeAspect="1" noMove="1" noResize="1" noEditPoints="1" noAdjustHandles="1" noChangeArrowheads="1" noChangeShapeType="1" noTextEdit="1"/>
              </p:cNvSpPr>
              <p:nvPr>
                <p:ph idx="1"/>
              </p:nvPr>
            </p:nvSpPr>
            <p:spPr>
              <a:blipFill>
                <a:blip r:embed="rId2"/>
                <a:stretch>
                  <a:fillRect t="-357"/>
                </a:stretch>
              </a:blipFill>
            </p:spPr>
            <p:txBody>
              <a:bodyPr/>
              <a:lstStyle/>
              <a:p>
                <a:r>
                  <a:rPr lang="zh-TW" altLang="en-US">
                    <a:noFill/>
                  </a:rPr>
                  <a:t> </a:t>
                </a:r>
              </a:p>
            </p:txBody>
          </p:sp>
        </mc:Fallback>
      </mc:AlternateContent>
      <p:pic>
        <p:nvPicPr>
          <p:cNvPr id="2050" name="Picture 2">
            <a:extLst>
              <a:ext uri="{FF2B5EF4-FFF2-40B4-BE49-F238E27FC236}">
                <a16:creationId xmlns:a16="http://schemas.microsoft.com/office/drawing/2014/main" id="{B3321783-0133-904B-ADC8-FBFECB1CB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819" y="3130730"/>
            <a:ext cx="4458253" cy="201277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9CB4A9F6-4366-8240-8A74-D3309114E8A6}"/>
              </a:ext>
            </a:extLst>
          </p:cNvPr>
          <p:cNvSpPr txBox="1"/>
          <p:nvPr/>
        </p:nvSpPr>
        <p:spPr>
          <a:xfrm>
            <a:off x="6961517" y="4942935"/>
            <a:ext cx="635110" cy="261610"/>
          </a:xfrm>
          <a:prstGeom prst="rect">
            <a:avLst/>
          </a:prstGeom>
          <a:noFill/>
        </p:spPr>
        <p:txBody>
          <a:bodyPr wrap="none" rtlCol="0">
            <a:spAutoFit/>
          </a:bodyPr>
          <a:lstStyle/>
          <a:p>
            <a:r>
              <a:rPr kumimoji="1" lang="en-US" altLang="zh-TW" sz="1100" dirty="0"/>
              <a:t>Blue: z+</a:t>
            </a:r>
            <a:endParaRPr kumimoji="1" lang="zh-TW" altLang="en-US" sz="1100" dirty="0"/>
          </a:p>
        </p:txBody>
      </p:sp>
      <p:sp>
        <p:nvSpPr>
          <p:cNvPr id="6" name="文字方塊 5">
            <a:extLst>
              <a:ext uri="{FF2B5EF4-FFF2-40B4-BE49-F238E27FC236}">
                <a16:creationId xmlns:a16="http://schemas.microsoft.com/office/drawing/2014/main" id="{39869045-A7A4-B142-A116-5E2DA3FCB81D}"/>
              </a:ext>
            </a:extLst>
          </p:cNvPr>
          <p:cNvSpPr txBox="1"/>
          <p:nvPr/>
        </p:nvSpPr>
        <p:spPr>
          <a:xfrm>
            <a:off x="7290962" y="4620280"/>
            <a:ext cx="580608" cy="261610"/>
          </a:xfrm>
          <a:prstGeom prst="rect">
            <a:avLst/>
          </a:prstGeom>
          <a:noFill/>
        </p:spPr>
        <p:txBody>
          <a:bodyPr wrap="none" rtlCol="0">
            <a:spAutoFit/>
          </a:bodyPr>
          <a:lstStyle/>
          <a:p>
            <a:r>
              <a:rPr kumimoji="1" lang="en-US" altLang="zh-TW" sz="1100" dirty="0"/>
              <a:t>red: x+</a:t>
            </a:r>
            <a:endParaRPr kumimoji="1" lang="zh-TW" altLang="en-US" sz="1100" dirty="0"/>
          </a:p>
        </p:txBody>
      </p:sp>
      <p:sp>
        <p:nvSpPr>
          <p:cNvPr id="7" name="文字方塊 6">
            <a:extLst>
              <a:ext uri="{FF2B5EF4-FFF2-40B4-BE49-F238E27FC236}">
                <a16:creationId xmlns:a16="http://schemas.microsoft.com/office/drawing/2014/main" id="{4E40B8B5-B715-C844-8A4A-568D4C4139CC}"/>
              </a:ext>
            </a:extLst>
          </p:cNvPr>
          <p:cNvSpPr txBox="1"/>
          <p:nvPr/>
        </p:nvSpPr>
        <p:spPr>
          <a:xfrm>
            <a:off x="6244290" y="4654388"/>
            <a:ext cx="720069" cy="261610"/>
          </a:xfrm>
          <a:prstGeom prst="rect">
            <a:avLst/>
          </a:prstGeom>
          <a:noFill/>
        </p:spPr>
        <p:txBody>
          <a:bodyPr wrap="none" rtlCol="0">
            <a:spAutoFit/>
          </a:bodyPr>
          <a:lstStyle/>
          <a:p>
            <a:r>
              <a:rPr kumimoji="1" lang="en-US" altLang="zh-TW" sz="1100" dirty="0"/>
              <a:t>green: y+</a:t>
            </a:r>
            <a:endParaRPr kumimoji="1" lang="zh-TW" altLang="en-US" sz="1100" dirty="0"/>
          </a:p>
        </p:txBody>
      </p:sp>
    </p:spTree>
    <p:extLst>
      <p:ext uri="{BB962C8B-B14F-4D97-AF65-F5344CB8AC3E}">
        <p14:creationId xmlns:p14="http://schemas.microsoft.com/office/powerpoint/2010/main" val="3693311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C85E69-2144-AF44-B916-E842828C4949}"/>
              </a:ext>
            </a:extLst>
          </p:cNvPr>
          <p:cNvSpPr>
            <a:spLocks noGrp="1"/>
          </p:cNvSpPr>
          <p:nvPr>
            <p:ph type="title"/>
          </p:nvPr>
        </p:nvSpPr>
        <p:spPr/>
        <p:txBody>
          <a:bodyPr/>
          <a:lstStyle/>
          <a:p>
            <a:r>
              <a:rPr kumimoji="1" lang="en-US" altLang="zh-TW" dirty="0"/>
              <a:t>Build View Matrix by </a:t>
            </a:r>
            <a:r>
              <a:rPr kumimoji="1" lang="en-US" altLang="zh-TW" dirty="0" err="1"/>
              <a:t>cuon-matrix.js</a:t>
            </a:r>
            <a:endParaRPr kumimoji="1" lang="zh-TW" altLang="en-US" dirty="0"/>
          </a:p>
        </p:txBody>
      </p:sp>
      <p:sp>
        <p:nvSpPr>
          <p:cNvPr id="3" name="內容版面配置區 2">
            <a:extLst>
              <a:ext uri="{FF2B5EF4-FFF2-40B4-BE49-F238E27FC236}">
                <a16:creationId xmlns:a16="http://schemas.microsoft.com/office/drawing/2014/main" id="{F5F0CE64-7E77-1841-BF9D-BDB6C25F086B}"/>
              </a:ext>
            </a:extLst>
          </p:cNvPr>
          <p:cNvSpPr>
            <a:spLocks noGrp="1"/>
          </p:cNvSpPr>
          <p:nvPr>
            <p:ph idx="1"/>
          </p:nvPr>
        </p:nvSpPr>
        <p:spPr/>
        <p:txBody>
          <a:bodyPr>
            <a:normAutofit/>
          </a:bodyPr>
          <a:lstStyle/>
          <a:p>
            <a:r>
              <a:rPr kumimoji="1" lang="en-US" altLang="zh-TW" sz="1800" dirty="0"/>
              <a:t>How to create a view matrix?</a:t>
            </a:r>
          </a:p>
          <a:p>
            <a:pPr lvl="1"/>
            <a:r>
              <a:rPr kumimoji="1" lang="en-US" altLang="zh-TW" sz="1800" dirty="0"/>
              <a:t>”</a:t>
            </a:r>
            <a:r>
              <a:rPr kumimoji="1" lang="en-US" altLang="zh-TW" sz="1800" dirty="0" err="1"/>
              <a:t>setLookAt</a:t>
            </a:r>
            <a:r>
              <a:rPr kumimoji="1" lang="en-US" altLang="zh-TW" sz="1800" dirty="0"/>
              <a:t>()” in </a:t>
            </a:r>
            <a:r>
              <a:rPr kumimoji="1" lang="en-US" altLang="zh-TW" sz="1800" dirty="0" err="1"/>
              <a:t>cuon-matrix.js</a:t>
            </a:r>
            <a:endParaRPr kumimoji="1" lang="en-US" altLang="zh-TW" sz="1800" dirty="0"/>
          </a:p>
          <a:p>
            <a:r>
              <a:rPr kumimoji="1" lang="en-US" altLang="zh-TW" sz="1800" dirty="0"/>
              <a:t>Matrix4.setLookAt(</a:t>
            </a:r>
            <a:r>
              <a:rPr kumimoji="1" lang="en-US" altLang="zh-TW" sz="1800" dirty="0" err="1"/>
              <a:t>eyeX</a:t>
            </a:r>
            <a:r>
              <a:rPr kumimoji="1" lang="en-US" altLang="zh-TW" sz="1800" dirty="0"/>
              <a:t>, </a:t>
            </a:r>
            <a:r>
              <a:rPr kumimoji="1" lang="en-US" altLang="zh-TW" sz="1800" dirty="0" err="1"/>
              <a:t>eyeY</a:t>
            </a:r>
            <a:r>
              <a:rPr kumimoji="1" lang="en-US" altLang="zh-TW" sz="1800" dirty="0"/>
              <a:t>, </a:t>
            </a:r>
            <a:r>
              <a:rPr kumimoji="1" lang="en-US" altLang="zh-TW" sz="1800" dirty="0" err="1"/>
              <a:t>eyeZ</a:t>
            </a:r>
            <a:r>
              <a:rPr kumimoji="1" lang="en-US" altLang="zh-TW" sz="1800" dirty="0"/>
              <a:t>, </a:t>
            </a:r>
            <a:r>
              <a:rPr kumimoji="1" lang="en-US" altLang="zh-TW" sz="1800" dirty="0" err="1"/>
              <a:t>atX</a:t>
            </a:r>
            <a:r>
              <a:rPr kumimoji="1" lang="en-US" altLang="zh-TW" sz="1800" dirty="0"/>
              <a:t>, </a:t>
            </a:r>
            <a:r>
              <a:rPr kumimoji="1" lang="en-US" altLang="zh-TW" sz="1800" dirty="0" err="1"/>
              <a:t>atY</a:t>
            </a:r>
            <a:r>
              <a:rPr kumimoji="1" lang="en-US" altLang="zh-TW" sz="1800" dirty="0"/>
              <a:t>, </a:t>
            </a:r>
            <a:r>
              <a:rPr kumimoji="1" lang="en-US" altLang="zh-TW" sz="1800" dirty="0" err="1"/>
              <a:t>atZ</a:t>
            </a:r>
            <a:r>
              <a:rPr kumimoji="1" lang="en-US" altLang="zh-TW" sz="1800" dirty="0"/>
              <a:t>, </a:t>
            </a:r>
            <a:r>
              <a:rPr kumimoji="1" lang="en-US" altLang="zh-TW" sz="1800" dirty="0" err="1"/>
              <a:t>upX</a:t>
            </a:r>
            <a:r>
              <a:rPr kumimoji="1" lang="en-US" altLang="zh-TW" sz="1800" dirty="0"/>
              <a:t>, </a:t>
            </a:r>
            <a:r>
              <a:rPr kumimoji="1" lang="en-US" altLang="zh-TW" sz="1800" dirty="0" err="1"/>
              <a:t>upY</a:t>
            </a:r>
            <a:r>
              <a:rPr kumimoji="1" lang="en-US" altLang="zh-TW" sz="1800" dirty="0"/>
              <a:t>, </a:t>
            </a:r>
            <a:r>
              <a:rPr kumimoji="1" lang="en-US" altLang="zh-TW" sz="1800" dirty="0" err="1"/>
              <a:t>upZ</a:t>
            </a:r>
            <a:r>
              <a:rPr kumimoji="1" lang="en-US" altLang="zh-TW" sz="1800" dirty="0"/>
              <a:t>)</a:t>
            </a:r>
          </a:p>
          <a:p>
            <a:pPr lvl="1"/>
            <a:r>
              <a:rPr kumimoji="1" lang="en-US" altLang="zh-TW" sz="1800" dirty="0" err="1"/>
              <a:t>eyeX</a:t>
            </a:r>
            <a:r>
              <a:rPr kumimoji="1" lang="en-US" altLang="zh-TW" sz="1800" dirty="0"/>
              <a:t>, </a:t>
            </a:r>
            <a:r>
              <a:rPr kumimoji="1" lang="en-US" altLang="zh-TW" sz="1800" dirty="0" err="1"/>
              <a:t>eyeY</a:t>
            </a:r>
            <a:r>
              <a:rPr kumimoji="1" lang="en-US" altLang="zh-TW" sz="1800" dirty="0"/>
              <a:t>, </a:t>
            </a:r>
            <a:r>
              <a:rPr kumimoji="1" lang="en-US" altLang="zh-TW" sz="1800" dirty="0" err="1"/>
              <a:t>eyeZ</a:t>
            </a:r>
            <a:r>
              <a:rPr kumimoji="1" lang="en-US" altLang="zh-TW" sz="1800" dirty="0"/>
              <a:t>: camera position in world space</a:t>
            </a:r>
          </a:p>
          <a:p>
            <a:pPr lvl="1"/>
            <a:r>
              <a:rPr kumimoji="1" lang="en-US" altLang="zh-TW" sz="1800" dirty="0" err="1"/>
              <a:t>atX</a:t>
            </a:r>
            <a:r>
              <a:rPr kumimoji="1" lang="en-US" altLang="zh-TW" sz="1800" dirty="0"/>
              <a:t>, </a:t>
            </a:r>
            <a:r>
              <a:rPr kumimoji="1" lang="en-US" altLang="zh-TW" sz="1800" dirty="0" err="1"/>
              <a:t>atY</a:t>
            </a:r>
            <a:r>
              <a:rPr kumimoji="1" lang="en-US" altLang="zh-TW" sz="1800" dirty="0"/>
              <a:t>, </a:t>
            </a:r>
            <a:r>
              <a:rPr kumimoji="1" lang="en-US" altLang="zh-TW" sz="1800" dirty="0" err="1"/>
              <a:t>atZ</a:t>
            </a:r>
            <a:r>
              <a:rPr kumimoji="1" lang="en-US" altLang="zh-TW" sz="1800" dirty="0"/>
              <a:t>: looking target in world space</a:t>
            </a:r>
          </a:p>
          <a:p>
            <a:pPr lvl="1"/>
            <a:r>
              <a:rPr kumimoji="1" lang="en-US" altLang="zh-TW" sz="1800" dirty="0" err="1"/>
              <a:t>upX</a:t>
            </a:r>
            <a:r>
              <a:rPr kumimoji="1" lang="en-US" altLang="zh-TW" sz="1800" dirty="0"/>
              <a:t>, </a:t>
            </a:r>
            <a:r>
              <a:rPr kumimoji="1" lang="en-US" altLang="zh-TW" sz="1800" dirty="0" err="1"/>
              <a:t>upY</a:t>
            </a:r>
            <a:r>
              <a:rPr kumimoji="1" lang="en-US" altLang="zh-TW" sz="1800" dirty="0"/>
              <a:t>, </a:t>
            </a:r>
            <a:r>
              <a:rPr kumimoji="1" lang="en-US" altLang="zh-TW" sz="1800" dirty="0" err="1"/>
              <a:t>upZ</a:t>
            </a:r>
            <a:r>
              <a:rPr kumimoji="1" lang="en-US" altLang="zh-TW" sz="1800" dirty="0"/>
              <a:t>: up direction vector in world space</a:t>
            </a:r>
            <a:endParaRPr kumimoji="1" lang="zh-TW" altLang="en-US" sz="1800" dirty="0"/>
          </a:p>
        </p:txBody>
      </p:sp>
      <p:pic>
        <p:nvPicPr>
          <p:cNvPr id="4" name="圖片 3">
            <a:extLst>
              <a:ext uri="{FF2B5EF4-FFF2-40B4-BE49-F238E27FC236}">
                <a16:creationId xmlns:a16="http://schemas.microsoft.com/office/drawing/2014/main" id="{3573C149-96F8-C147-AB08-49335F6B4641}"/>
              </a:ext>
            </a:extLst>
          </p:cNvPr>
          <p:cNvPicPr>
            <a:picLocks noChangeAspect="1"/>
          </p:cNvPicPr>
          <p:nvPr/>
        </p:nvPicPr>
        <p:blipFill>
          <a:blip r:embed="rId2"/>
          <a:stretch>
            <a:fillRect/>
          </a:stretch>
        </p:blipFill>
        <p:spPr>
          <a:xfrm>
            <a:off x="2424027" y="3351697"/>
            <a:ext cx="3510951" cy="1555665"/>
          </a:xfrm>
          <a:prstGeom prst="rect">
            <a:avLst/>
          </a:prstGeom>
        </p:spPr>
      </p:pic>
      <p:cxnSp>
        <p:nvCxnSpPr>
          <p:cNvPr id="5" name="直線箭頭接點 4">
            <a:extLst>
              <a:ext uri="{FF2B5EF4-FFF2-40B4-BE49-F238E27FC236}">
                <a16:creationId xmlns:a16="http://schemas.microsoft.com/office/drawing/2014/main" id="{B1D779E4-4569-DF43-BD0D-367B668409A9}"/>
              </a:ext>
            </a:extLst>
          </p:cNvPr>
          <p:cNvCxnSpPr>
            <a:cxnSpLocks/>
          </p:cNvCxnSpPr>
          <p:nvPr/>
        </p:nvCxnSpPr>
        <p:spPr>
          <a:xfrm flipH="1" flipV="1">
            <a:off x="5137141" y="3588590"/>
            <a:ext cx="176731" cy="94889"/>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直線箭頭接點 7">
            <a:extLst>
              <a:ext uri="{FF2B5EF4-FFF2-40B4-BE49-F238E27FC236}">
                <a16:creationId xmlns:a16="http://schemas.microsoft.com/office/drawing/2014/main" id="{32297C7E-304A-1F48-BD3B-8A328CDB9BF9}"/>
              </a:ext>
            </a:extLst>
          </p:cNvPr>
          <p:cNvCxnSpPr>
            <a:cxnSpLocks/>
          </p:cNvCxnSpPr>
          <p:nvPr/>
        </p:nvCxnSpPr>
        <p:spPr>
          <a:xfrm flipH="1" flipV="1">
            <a:off x="4287328" y="4146781"/>
            <a:ext cx="284673" cy="620957"/>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0DF8A9EA-63AF-274D-8F61-8F860BE61515}"/>
              </a:ext>
            </a:extLst>
          </p:cNvPr>
          <p:cNvCxnSpPr>
            <a:cxnSpLocks/>
          </p:cNvCxnSpPr>
          <p:nvPr/>
        </p:nvCxnSpPr>
        <p:spPr>
          <a:xfrm flipH="1" flipV="1">
            <a:off x="2782015" y="4129530"/>
            <a:ext cx="237230" cy="279483"/>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8112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D897E-D8A1-0540-9C11-6CD745D2DBA0}"/>
              </a:ext>
            </a:extLst>
          </p:cNvPr>
          <p:cNvSpPr>
            <a:spLocks noGrp="1"/>
          </p:cNvSpPr>
          <p:nvPr>
            <p:ph type="title"/>
          </p:nvPr>
        </p:nvSpPr>
        <p:spPr/>
        <p:txBody>
          <a:bodyPr/>
          <a:lstStyle/>
          <a:p>
            <a:r>
              <a:rPr kumimoji="1" lang="en-US" altLang="zh-TW" dirty="0"/>
              <a:t>Coordinate System (Space)</a:t>
            </a:r>
            <a:endParaRPr kumimoji="1" lang="zh-TW" altLang="en-US" dirty="0"/>
          </a:p>
        </p:txBody>
      </p:sp>
      <p:pic>
        <p:nvPicPr>
          <p:cNvPr id="10242" name="Picture 2">
            <a:extLst>
              <a:ext uri="{FF2B5EF4-FFF2-40B4-BE49-F238E27FC236}">
                <a16:creationId xmlns:a16="http://schemas.microsoft.com/office/drawing/2014/main" id="{62BA34B9-6213-6F4C-B6CA-64D0CCAEC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990" y="1420722"/>
            <a:ext cx="6598302" cy="324989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296277D1-9579-7D46-87EA-2877737655F9}"/>
              </a:ext>
            </a:extLst>
          </p:cNvPr>
          <p:cNvSpPr txBox="1"/>
          <p:nvPr/>
        </p:nvSpPr>
        <p:spPr>
          <a:xfrm>
            <a:off x="5137141" y="4770474"/>
            <a:ext cx="3945311" cy="400110"/>
          </a:xfrm>
          <a:prstGeom prst="rect">
            <a:avLst/>
          </a:prstGeom>
          <a:noFill/>
        </p:spPr>
        <p:txBody>
          <a:bodyPr wrap="none" rtlCol="0">
            <a:spAutoFit/>
          </a:bodyPr>
          <a:lstStyle/>
          <a:p>
            <a:r>
              <a:rPr kumimoji="1" lang="en" altLang="zh-TW" sz="1000" dirty="0">
                <a:hlinkClick r:id="rId4"/>
              </a:rPr>
              <a:t>https://learnopengl.com/Getting-started/Coordinate-Systems</a:t>
            </a:r>
            <a:endParaRPr kumimoji="1" lang="en" altLang="zh-TW" sz="1000" dirty="0"/>
          </a:p>
          <a:p>
            <a:r>
              <a:rPr kumimoji="1" lang="en" altLang="zh-TW" sz="1000" dirty="0">
                <a:hlinkClick r:id="rId5"/>
              </a:rPr>
              <a:t>http://www.codinglabs.net/article_world_view_projection_matrix.aspx</a:t>
            </a:r>
            <a:r>
              <a:rPr kumimoji="1" lang="en" altLang="zh-TW" sz="1000" dirty="0"/>
              <a:t> </a:t>
            </a:r>
            <a:endParaRPr kumimoji="1" lang="zh-TW" altLang="en-US" sz="1000" dirty="0"/>
          </a:p>
        </p:txBody>
      </p:sp>
      <p:cxnSp>
        <p:nvCxnSpPr>
          <p:cNvPr id="11" name="直線箭頭接點 10">
            <a:extLst>
              <a:ext uri="{FF2B5EF4-FFF2-40B4-BE49-F238E27FC236}">
                <a16:creationId xmlns:a16="http://schemas.microsoft.com/office/drawing/2014/main" id="{5E4611BB-78DC-1B4D-A7AC-0EA1754468C9}"/>
              </a:ext>
            </a:extLst>
          </p:cNvPr>
          <p:cNvCxnSpPr>
            <a:cxnSpLocks/>
          </p:cNvCxnSpPr>
          <p:nvPr/>
        </p:nvCxnSpPr>
        <p:spPr>
          <a:xfrm flipH="1">
            <a:off x="5837826" y="2924170"/>
            <a:ext cx="254217" cy="1941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A45EC9B5-FDDB-0142-98D7-2D5848168D79}"/>
              </a:ext>
            </a:extLst>
          </p:cNvPr>
          <p:cNvSpPr txBox="1"/>
          <p:nvPr/>
        </p:nvSpPr>
        <p:spPr>
          <a:xfrm>
            <a:off x="6060669" y="2639669"/>
            <a:ext cx="2490682" cy="461665"/>
          </a:xfrm>
          <a:prstGeom prst="rect">
            <a:avLst/>
          </a:prstGeom>
          <a:noFill/>
        </p:spPr>
        <p:txBody>
          <a:bodyPr wrap="none" rtlCol="0">
            <a:spAutoFit/>
          </a:bodyPr>
          <a:lstStyle/>
          <a:p>
            <a:r>
              <a:rPr kumimoji="1" lang="en-US" altLang="zh-TW" sz="1200" b="1" dirty="0">
                <a:solidFill>
                  <a:srgbClr val="C00000"/>
                </a:solidFill>
              </a:rPr>
              <a:t>What “</a:t>
            </a:r>
            <a:r>
              <a:rPr kumimoji="1" lang="en-US" altLang="zh-TW" sz="1200" b="1" dirty="0" err="1">
                <a:solidFill>
                  <a:srgbClr val="C00000"/>
                </a:solidFill>
              </a:rPr>
              <a:t>gl_Position</a:t>
            </a:r>
            <a:r>
              <a:rPr kumimoji="1" lang="en-US" altLang="zh-TW" sz="1200" b="1" dirty="0">
                <a:solidFill>
                  <a:srgbClr val="C00000"/>
                </a:solidFill>
              </a:rPr>
              <a:t>” in shader wants </a:t>
            </a:r>
          </a:p>
          <a:p>
            <a:r>
              <a:rPr kumimoji="1" lang="en-US" altLang="zh-TW" sz="1200" b="1" dirty="0">
                <a:solidFill>
                  <a:srgbClr val="C00000"/>
                </a:solidFill>
              </a:rPr>
              <a:t>is the coordinate in clip space</a:t>
            </a:r>
            <a:endParaRPr kumimoji="1" lang="zh-TW" altLang="en-US" sz="1200" b="1" dirty="0">
              <a:solidFill>
                <a:srgbClr val="C00000"/>
              </a:solidFill>
            </a:endParaRPr>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2CCF47E6-434D-664A-8AC5-8F8336286208}"/>
                  </a:ext>
                </a:extLst>
              </p:cNvPr>
              <p:cNvSpPr txBox="1"/>
              <p:nvPr/>
            </p:nvSpPr>
            <p:spPr>
              <a:xfrm>
                <a:off x="1548325" y="1455048"/>
                <a:ext cx="718787" cy="6519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1050" b="1" i="1" dirty="0" smtClean="0">
                          <a:solidFill>
                            <a:srgbClr val="C00000"/>
                          </a:solidFill>
                          <a:latin typeface="Cambria Math" panose="02040503050406030204" pitchFamily="18" charset="0"/>
                        </a:rPr>
                        <m:t>𝒗</m:t>
                      </m:r>
                      <m:r>
                        <a:rPr kumimoji="1" lang="en-US" altLang="zh-TW" sz="1050" b="1" i="1" dirty="0" smtClean="0">
                          <a:solidFill>
                            <a:srgbClr val="C00000"/>
                          </a:solidFill>
                          <a:latin typeface="Cambria Math" panose="02040503050406030204" pitchFamily="18" charset="0"/>
                        </a:rPr>
                        <m:t> = </m:t>
                      </m:r>
                      <m:d>
                        <m:dPr>
                          <m:begChr m:val="["/>
                          <m:endChr m:val="]"/>
                          <m:ctrlPr>
                            <a:rPr kumimoji="1" lang="en-US" altLang="zh-TW" sz="1050" b="1" i="1" smtClean="0">
                              <a:solidFill>
                                <a:srgbClr val="C00000"/>
                              </a:solidFill>
                              <a:latin typeface="Cambria Math" panose="02040503050406030204" pitchFamily="18" charset="0"/>
                            </a:rPr>
                          </m:ctrlPr>
                        </m:dPr>
                        <m:e>
                          <m:m>
                            <m:mPr>
                              <m:mcs>
                                <m:mc>
                                  <m:mcPr>
                                    <m:count m:val="1"/>
                                    <m:mcJc m:val="center"/>
                                  </m:mcPr>
                                </m:mc>
                              </m:mcs>
                              <m:ctrlPr>
                                <a:rPr kumimoji="1" lang="en-US" altLang="zh-TW" sz="1050" b="1" i="1" smtClean="0">
                                  <a:solidFill>
                                    <a:srgbClr val="C00000"/>
                                  </a:solidFill>
                                  <a:latin typeface="Cambria Math" panose="02040503050406030204" pitchFamily="18" charset="0"/>
                                </a:rPr>
                              </m:ctrlPr>
                            </m:mPr>
                            <m:mr>
                              <m:e>
                                <m:r>
                                  <m:rPr>
                                    <m:brk m:alnAt="7"/>
                                  </m:rPr>
                                  <a:rPr kumimoji="1" lang="en-US" altLang="zh-TW" sz="1050" b="1" i="1" smtClean="0">
                                    <a:solidFill>
                                      <a:srgbClr val="C00000"/>
                                    </a:solidFill>
                                    <a:latin typeface="Cambria Math" panose="02040503050406030204" pitchFamily="18" charset="0"/>
                                  </a:rPr>
                                  <m:t>𝒙</m:t>
                                </m:r>
                              </m:e>
                            </m:mr>
                            <m:mr>
                              <m:e>
                                <m:r>
                                  <a:rPr kumimoji="1" lang="en-US" altLang="zh-TW" sz="1050" b="1" i="1" smtClean="0">
                                    <a:solidFill>
                                      <a:srgbClr val="C00000"/>
                                    </a:solidFill>
                                    <a:latin typeface="Cambria Math" panose="02040503050406030204" pitchFamily="18" charset="0"/>
                                  </a:rPr>
                                  <m:t>𝒚</m:t>
                                </m:r>
                              </m:e>
                            </m:mr>
                            <m:mr>
                              <m:e>
                                <m:r>
                                  <a:rPr kumimoji="1" lang="en-US" altLang="zh-TW" sz="1050" b="1" i="1" smtClean="0">
                                    <a:solidFill>
                                      <a:srgbClr val="C00000"/>
                                    </a:solidFill>
                                    <a:latin typeface="Cambria Math" panose="02040503050406030204" pitchFamily="18" charset="0"/>
                                  </a:rPr>
                                  <m:t>𝒛</m:t>
                                </m:r>
                              </m:e>
                            </m:mr>
                            <m:mr>
                              <m:e>
                                <m:r>
                                  <a:rPr kumimoji="1" lang="en-US" altLang="zh-TW" sz="1050" b="1" i="1" smtClean="0">
                                    <a:solidFill>
                                      <a:srgbClr val="C00000"/>
                                    </a:solidFill>
                                    <a:latin typeface="Cambria Math" panose="02040503050406030204" pitchFamily="18" charset="0"/>
                                  </a:rPr>
                                  <m:t>𝟏</m:t>
                                </m:r>
                              </m:e>
                            </m:mr>
                          </m:m>
                        </m:e>
                      </m:d>
                    </m:oMath>
                  </m:oMathPara>
                </a14:m>
                <a:endParaRPr kumimoji="1" lang="zh-TW" altLang="en-US" sz="1050" b="1" dirty="0">
                  <a:solidFill>
                    <a:srgbClr val="C00000"/>
                  </a:solidFill>
                </a:endParaRPr>
              </a:p>
            </p:txBody>
          </p:sp>
        </mc:Choice>
        <mc:Fallback xmlns="">
          <p:sp>
            <p:nvSpPr>
              <p:cNvPr id="15" name="文字方塊 14">
                <a:extLst>
                  <a:ext uri="{FF2B5EF4-FFF2-40B4-BE49-F238E27FC236}">
                    <a16:creationId xmlns:a16="http://schemas.microsoft.com/office/drawing/2014/main" id="{2CCF47E6-434D-664A-8AC5-8F8336286208}"/>
                  </a:ext>
                </a:extLst>
              </p:cNvPr>
              <p:cNvSpPr txBox="1">
                <a:spLocks noRot="1" noChangeAspect="1" noMove="1" noResize="1" noEditPoints="1" noAdjustHandles="1" noChangeArrowheads="1" noChangeShapeType="1" noTextEdit="1"/>
              </p:cNvSpPr>
              <p:nvPr/>
            </p:nvSpPr>
            <p:spPr>
              <a:xfrm>
                <a:off x="1548325" y="1455048"/>
                <a:ext cx="718787" cy="651973"/>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61EFA0A9-E94F-634E-87A4-88C423691119}"/>
                  </a:ext>
                </a:extLst>
              </p:cNvPr>
              <p:cNvSpPr txBox="1"/>
              <p:nvPr/>
            </p:nvSpPr>
            <p:spPr>
              <a:xfrm>
                <a:off x="1161672" y="1095665"/>
                <a:ext cx="2864887" cy="338554"/>
              </a:xfrm>
              <a:prstGeom prst="rect">
                <a:avLst/>
              </a:prstGeom>
              <a:noFill/>
            </p:spPr>
            <p:txBody>
              <a:bodyPr wrap="none" rtlCol="0">
                <a:spAutoFit/>
              </a:bodyPr>
              <a:lstStyle/>
              <a:p>
                <a14:m>
                  <m:oMath xmlns:m="http://schemas.openxmlformats.org/officeDocument/2006/math">
                    <m:r>
                      <a:rPr kumimoji="1" lang="en-US" altLang="zh-TW" sz="800" b="1" i="1" dirty="0" smtClean="0">
                        <a:solidFill>
                          <a:schemeClr val="tx1"/>
                        </a:solidFill>
                        <a:latin typeface="Cambria Math" panose="02040503050406030204" pitchFamily="18" charset="0"/>
                      </a:rPr>
                      <m:t>𝒗</m:t>
                    </m:r>
                  </m:oMath>
                </a14:m>
                <a:r>
                  <a:rPr kumimoji="1" lang="en-US" altLang="zh-TW" sz="800" b="1" dirty="0">
                    <a:solidFill>
                      <a:schemeClr val="tx1"/>
                    </a:solidFill>
                  </a:rPr>
                  <a:t> is what the coordinate you put in the VBO and pass to shader</a:t>
                </a:r>
              </a:p>
              <a:p>
                <a:r>
                  <a:rPr kumimoji="1" lang="en-US" altLang="zh-TW" sz="800" b="1" dirty="0">
                    <a:solidFill>
                      <a:schemeClr val="tx1"/>
                    </a:solidFill>
                  </a:rPr>
                  <a:t>(that is the vertex defined in local/object space)</a:t>
                </a:r>
                <a:endParaRPr kumimoji="1" lang="zh-TW" altLang="en-US" sz="800" b="1" dirty="0">
                  <a:solidFill>
                    <a:schemeClr val="tx1"/>
                  </a:solidFill>
                </a:endParaRPr>
              </a:p>
            </p:txBody>
          </p:sp>
        </mc:Choice>
        <mc:Fallback xmlns="">
          <p:sp>
            <p:nvSpPr>
              <p:cNvPr id="16" name="文字方塊 15">
                <a:extLst>
                  <a:ext uri="{FF2B5EF4-FFF2-40B4-BE49-F238E27FC236}">
                    <a16:creationId xmlns:a16="http://schemas.microsoft.com/office/drawing/2014/main" id="{61EFA0A9-E94F-634E-87A4-88C423691119}"/>
                  </a:ext>
                </a:extLst>
              </p:cNvPr>
              <p:cNvSpPr txBox="1">
                <a:spLocks noRot="1" noChangeAspect="1" noMove="1" noResize="1" noEditPoints="1" noAdjustHandles="1" noChangeArrowheads="1" noChangeShapeType="1" noTextEdit="1"/>
              </p:cNvSpPr>
              <p:nvPr/>
            </p:nvSpPr>
            <p:spPr>
              <a:xfrm>
                <a:off x="1161672" y="1095665"/>
                <a:ext cx="2864887" cy="338554"/>
              </a:xfrm>
              <a:prstGeom prst="rect">
                <a:avLst/>
              </a:prstGeom>
              <a:blipFill>
                <a:blip r:embed="rId7"/>
                <a:stretch>
                  <a:fillRect b="-740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6E01A749-7479-FA49-8F38-B063366F10DC}"/>
                  </a:ext>
                </a:extLst>
              </p:cNvPr>
              <p:cNvSpPr txBox="1"/>
              <p:nvPr/>
            </p:nvSpPr>
            <p:spPr>
              <a:xfrm>
                <a:off x="4613871" y="1287613"/>
                <a:ext cx="1323375"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1050" b="1" i="1" dirty="0" smtClean="0">
                          <a:solidFill>
                            <a:srgbClr val="C00000"/>
                          </a:solidFill>
                          <a:latin typeface="Cambria Math" panose="02040503050406030204" pitchFamily="18" charset="0"/>
                        </a:rPr>
                        <m:t>𝒎𝒐𝒅𝒆𝒍𝑴𝒂𝒕𝒓𝒊𝒙</m:t>
                      </m:r>
                      <m:r>
                        <a:rPr kumimoji="1" lang="en-US" altLang="zh-TW" sz="1050" b="1" i="1" dirty="0" smtClean="0">
                          <a:solidFill>
                            <a:srgbClr val="C00000"/>
                          </a:solidFill>
                          <a:latin typeface="Cambria Math" panose="02040503050406030204" pitchFamily="18" charset="0"/>
                        </a:rPr>
                        <m:t>∗</m:t>
                      </m:r>
                      <m:r>
                        <a:rPr kumimoji="1" lang="en-US" altLang="zh-TW" sz="1050" b="1" i="1" dirty="0" smtClean="0">
                          <a:solidFill>
                            <a:srgbClr val="C00000"/>
                          </a:solidFill>
                          <a:latin typeface="Cambria Math" panose="02040503050406030204" pitchFamily="18" charset="0"/>
                        </a:rPr>
                        <m:t>𝒗</m:t>
                      </m:r>
                      <m:r>
                        <a:rPr kumimoji="1" lang="en-US" altLang="zh-TW" sz="1050" b="1" i="1" dirty="0" smtClean="0">
                          <a:solidFill>
                            <a:srgbClr val="C00000"/>
                          </a:solidFill>
                          <a:latin typeface="Cambria Math" panose="02040503050406030204" pitchFamily="18" charset="0"/>
                        </a:rPr>
                        <m:t> </m:t>
                      </m:r>
                    </m:oMath>
                  </m:oMathPara>
                </a14:m>
                <a:endParaRPr kumimoji="1" lang="zh-TW" altLang="en-US" sz="1050" b="1" dirty="0">
                  <a:solidFill>
                    <a:srgbClr val="C00000"/>
                  </a:solidFill>
                </a:endParaRPr>
              </a:p>
            </p:txBody>
          </p:sp>
        </mc:Choice>
        <mc:Fallback xmlns="">
          <p:sp>
            <p:nvSpPr>
              <p:cNvPr id="10" name="文字方塊 9">
                <a:extLst>
                  <a:ext uri="{FF2B5EF4-FFF2-40B4-BE49-F238E27FC236}">
                    <a16:creationId xmlns:a16="http://schemas.microsoft.com/office/drawing/2014/main" id="{6E01A749-7479-FA49-8F38-B063366F10DC}"/>
                  </a:ext>
                </a:extLst>
              </p:cNvPr>
              <p:cNvSpPr txBox="1">
                <a:spLocks noRot="1" noChangeAspect="1" noMove="1" noResize="1" noEditPoints="1" noAdjustHandles="1" noChangeArrowheads="1" noChangeShapeType="1" noTextEdit="1"/>
              </p:cNvSpPr>
              <p:nvPr/>
            </p:nvSpPr>
            <p:spPr>
              <a:xfrm>
                <a:off x="4613871" y="1287613"/>
                <a:ext cx="1323375" cy="253916"/>
              </a:xfrm>
              <a:prstGeom prst="rect">
                <a:avLst/>
              </a:prstGeom>
              <a:blipFill>
                <a:blip r:embed="rId8"/>
                <a:stretch>
                  <a:fillRect b="-952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B644343A-A316-9E49-AD7E-30F95ED7FA12}"/>
                  </a:ext>
                </a:extLst>
              </p:cNvPr>
              <p:cNvSpPr txBox="1"/>
              <p:nvPr/>
            </p:nvSpPr>
            <p:spPr>
              <a:xfrm>
                <a:off x="1361569" y="2903413"/>
                <a:ext cx="2220031"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1050" b="1" i="1" dirty="0" smtClean="0">
                          <a:solidFill>
                            <a:srgbClr val="C00000"/>
                          </a:solidFill>
                          <a:latin typeface="Cambria Math" panose="02040503050406030204" pitchFamily="18" charset="0"/>
                        </a:rPr>
                        <m:t>𝒗𝒊𝒆𝒘𝑴𝒂𝒕𝒓𝒊𝒙</m:t>
                      </m:r>
                      <m:r>
                        <a:rPr kumimoji="1" lang="en-US" altLang="zh-TW" sz="1050" b="1" i="1" dirty="0" smtClean="0">
                          <a:solidFill>
                            <a:srgbClr val="C00000"/>
                          </a:solidFill>
                          <a:latin typeface="Cambria Math" panose="02040503050406030204" pitchFamily="18" charset="0"/>
                        </a:rPr>
                        <m:t>∗</m:t>
                      </m:r>
                      <m:r>
                        <a:rPr kumimoji="1" lang="en-US" altLang="zh-TW" sz="1050" b="1" i="1" dirty="0" smtClean="0">
                          <a:solidFill>
                            <a:srgbClr val="C00000"/>
                          </a:solidFill>
                          <a:latin typeface="Cambria Math" panose="02040503050406030204" pitchFamily="18" charset="0"/>
                        </a:rPr>
                        <m:t>𝒎𝒐𝒅𝒆𝒍𝑴𝒂𝒕𝒓𝒊𝒙</m:t>
                      </m:r>
                      <m:r>
                        <a:rPr kumimoji="1" lang="en-US" altLang="zh-TW" sz="1050" b="1" i="1" dirty="0" smtClean="0">
                          <a:solidFill>
                            <a:srgbClr val="C00000"/>
                          </a:solidFill>
                          <a:latin typeface="Cambria Math" panose="02040503050406030204" pitchFamily="18" charset="0"/>
                        </a:rPr>
                        <m:t>∗</m:t>
                      </m:r>
                      <m:r>
                        <a:rPr kumimoji="1" lang="en-US" altLang="zh-TW" sz="1050" b="1" i="1" dirty="0" smtClean="0">
                          <a:solidFill>
                            <a:srgbClr val="C00000"/>
                          </a:solidFill>
                          <a:latin typeface="Cambria Math" panose="02040503050406030204" pitchFamily="18" charset="0"/>
                        </a:rPr>
                        <m:t>𝒗</m:t>
                      </m:r>
                      <m:r>
                        <a:rPr kumimoji="1" lang="en-US" altLang="zh-TW" sz="1050" b="1" i="1" dirty="0" smtClean="0">
                          <a:solidFill>
                            <a:srgbClr val="C00000"/>
                          </a:solidFill>
                          <a:latin typeface="Cambria Math" panose="02040503050406030204" pitchFamily="18" charset="0"/>
                        </a:rPr>
                        <m:t> </m:t>
                      </m:r>
                    </m:oMath>
                  </m:oMathPara>
                </a14:m>
                <a:endParaRPr kumimoji="1" lang="zh-TW" altLang="en-US" sz="1050" b="1" dirty="0">
                  <a:solidFill>
                    <a:srgbClr val="C00000"/>
                  </a:solidFill>
                </a:endParaRPr>
              </a:p>
            </p:txBody>
          </p:sp>
        </mc:Choice>
        <mc:Fallback xmlns="">
          <p:sp>
            <p:nvSpPr>
              <p:cNvPr id="12" name="文字方塊 11">
                <a:extLst>
                  <a:ext uri="{FF2B5EF4-FFF2-40B4-BE49-F238E27FC236}">
                    <a16:creationId xmlns:a16="http://schemas.microsoft.com/office/drawing/2014/main" id="{B644343A-A316-9E49-AD7E-30F95ED7FA12}"/>
                  </a:ext>
                </a:extLst>
              </p:cNvPr>
              <p:cNvSpPr txBox="1">
                <a:spLocks noRot="1" noChangeAspect="1" noMove="1" noResize="1" noEditPoints="1" noAdjustHandles="1" noChangeArrowheads="1" noChangeShapeType="1" noTextEdit="1"/>
              </p:cNvSpPr>
              <p:nvPr/>
            </p:nvSpPr>
            <p:spPr>
              <a:xfrm>
                <a:off x="1361569" y="2903413"/>
                <a:ext cx="2220031" cy="253916"/>
              </a:xfrm>
              <a:prstGeom prst="rect">
                <a:avLst/>
              </a:prstGeom>
              <a:blipFill>
                <a:blip r:embed="rId9"/>
                <a:stretch>
                  <a:fillRect b="-9524"/>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0325EBE0-A5FC-8A4F-B604-CD25F929F2EC}"/>
              </a:ext>
            </a:extLst>
          </p:cNvPr>
          <p:cNvSpPr txBox="1"/>
          <p:nvPr/>
        </p:nvSpPr>
        <p:spPr>
          <a:xfrm>
            <a:off x="2787935" y="2779803"/>
            <a:ext cx="708848" cy="200055"/>
          </a:xfrm>
          <a:prstGeom prst="rect">
            <a:avLst/>
          </a:prstGeom>
          <a:noFill/>
        </p:spPr>
        <p:txBody>
          <a:bodyPr wrap="none" rtlCol="0">
            <a:spAutoFit/>
          </a:bodyPr>
          <a:lstStyle/>
          <a:p>
            <a:r>
              <a:rPr kumimoji="1" lang="en-US" altLang="zh-TW" sz="700" dirty="0"/>
              <a:t>(Object space)</a:t>
            </a:r>
            <a:endParaRPr kumimoji="1" lang="zh-TW" altLang="en-US" sz="700" dirty="0"/>
          </a:p>
        </p:txBody>
      </p:sp>
    </p:spTree>
    <p:extLst>
      <p:ext uri="{BB962C8B-B14F-4D97-AF65-F5344CB8AC3E}">
        <p14:creationId xmlns:p14="http://schemas.microsoft.com/office/powerpoint/2010/main" val="3760319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26E42B8D-E401-AD44-900E-70A5C05D20FC}"/>
              </a:ext>
            </a:extLst>
          </p:cNvPr>
          <p:cNvSpPr>
            <a:spLocks noGrp="1"/>
          </p:cNvSpPr>
          <p:nvPr>
            <p:ph idx="1"/>
          </p:nvPr>
        </p:nvSpPr>
        <p:spPr>
          <a:xfrm>
            <a:off x="1732936" y="1143000"/>
            <a:ext cx="6828503" cy="3545497"/>
          </a:xfrm>
        </p:spPr>
        <p:txBody>
          <a:bodyPr>
            <a:normAutofit/>
          </a:bodyPr>
          <a:lstStyle/>
          <a:p>
            <a:r>
              <a:rPr kumimoji="1" lang="en-US" altLang="zh-TW" sz="1800" dirty="0"/>
              <a:t>We will talk about all these matrices/transformations one by one</a:t>
            </a:r>
          </a:p>
          <a:p>
            <a:pPr lvl="1"/>
            <a:r>
              <a:rPr kumimoji="1" lang="en-US" altLang="zh-TW" sz="1800" dirty="0"/>
              <a:t>This space transformation pipeline exactly tells you where to show a 3D point in the 2D screen space</a:t>
            </a:r>
            <a:endParaRPr kumimoji="1" lang="zh-TW" altLang="en-US" sz="1800" dirty="0"/>
          </a:p>
        </p:txBody>
      </p:sp>
      <p:sp>
        <p:nvSpPr>
          <p:cNvPr id="2" name="標題 1">
            <a:extLst>
              <a:ext uri="{FF2B5EF4-FFF2-40B4-BE49-F238E27FC236}">
                <a16:creationId xmlns:a16="http://schemas.microsoft.com/office/drawing/2014/main" id="{705D897E-D8A1-0540-9C11-6CD745D2DBA0}"/>
              </a:ext>
            </a:extLst>
          </p:cNvPr>
          <p:cNvSpPr>
            <a:spLocks noGrp="1"/>
          </p:cNvSpPr>
          <p:nvPr>
            <p:ph type="title"/>
          </p:nvPr>
        </p:nvSpPr>
        <p:spPr/>
        <p:txBody>
          <a:bodyPr/>
          <a:lstStyle/>
          <a:p>
            <a:r>
              <a:rPr kumimoji="1" lang="en-US" altLang="zh-TW" dirty="0"/>
              <a:t>Coordinate System (Space)</a:t>
            </a:r>
            <a:endParaRPr kumimoji="1" lang="zh-TW" altLang="en-US" dirty="0"/>
          </a:p>
        </p:txBody>
      </p:sp>
      <p:pic>
        <p:nvPicPr>
          <p:cNvPr id="10242" name="Picture 2">
            <a:extLst>
              <a:ext uri="{FF2B5EF4-FFF2-40B4-BE49-F238E27FC236}">
                <a16:creationId xmlns:a16="http://schemas.microsoft.com/office/drawing/2014/main" id="{62BA34B9-6213-6F4C-B6CA-64D0CCAEC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225" y="2392831"/>
            <a:ext cx="5146280" cy="2534721"/>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296277D1-9579-7D46-87EA-2877737655F9}"/>
              </a:ext>
            </a:extLst>
          </p:cNvPr>
          <p:cNvSpPr txBox="1"/>
          <p:nvPr/>
        </p:nvSpPr>
        <p:spPr>
          <a:xfrm>
            <a:off x="5137141" y="4770474"/>
            <a:ext cx="3945311" cy="400110"/>
          </a:xfrm>
          <a:prstGeom prst="rect">
            <a:avLst/>
          </a:prstGeom>
          <a:noFill/>
        </p:spPr>
        <p:txBody>
          <a:bodyPr wrap="none" rtlCol="0">
            <a:spAutoFit/>
          </a:bodyPr>
          <a:lstStyle/>
          <a:p>
            <a:r>
              <a:rPr kumimoji="1" lang="en" altLang="zh-TW" sz="1000" dirty="0">
                <a:hlinkClick r:id="rId4"/>
              </a:rPr>
              <a:t>https://learnopengl.com/Getting-started/Coordinate-Systems</a:t>
            </a:r>
            <a:endParaRPr kumimoji="1" lang="en" altLang="zh-TW" sz="1000" dirty="0"/>
          </a:p>
          <a:p>
            <a:r>
              <a:rPr kumimoji="1" lang="en" altLang="zh-TW" sz="1000" dirty="0">
                <a:hlinkClick r:id="rId5"/>
              </a:rPr>
              <a:t>http://www.codinglabs.net/article_world_view_projection_matrix.aspx</a:t>
            </a:r>
            <a:r>
              <a:rPr kumimoji="1" lang="en" altLang="zh-TW" sz="1000" dirty="0"/>
              <a:t> </a:t>
            </a:r>
            <a:endParaRPr kumimoji="1" lang="zh-TW" altLang="en-US" sz="1000" dirty="0"/>
          </a:p>
        </p:txBody>
      </p:sp>
      <p:sp>
        <p:nvSpPr>
          <p:cNvPr id="5" name="文字方塊 4">
            <a:extLst>
              <a:ext uri="{FF2B5EF4-FFF2-40B4-BE49-F238E27FC236}">
                <a16:creationId xmlns:a16="http://schemas.microsoft.com/office/drawing/2014/main" id="{1A8926A4-6A8C-4E46-A49F-B37EBB48E484}"/>
              </a:ext>
            </a:extLst>
          </p:cNvPr>
          <p:cNvSpPr txBox="1"/>
          <p:nvPr/>
        </p:nvSpPr>
        <p:spPr>
          <a:xfrm>
            <a:off x="2346557" y="3428705"/>
            <a:ext cx="981359" cy="200055"/>
          </a:xfrm>
          <a:prstGeom prst="rect">
            <a:avLst/>
          </a:prstGeom>
          <a:noFill/>
        </p:spPr>
        <p:txBody>
          <a:bodyPr wrap="none" rtlCol="0">
            <a:spAutoFit/>
          </a:bodyPr>
          <a:lstStyle/>
          <a:p>
            <a:r>
              <a:rPr kumimoji="1" lang="en-US" altLang="zh-TW" sz="700" dirty="0"/>
              <a:t>(Object/Model space)</a:t>
            </a:r>
            <a:endParaRPr kumimoji="1" lang="zh-TW" altLang="en-US" sz="700" dirty="0"/>
          </a:p>
        </p:txBody>
      </p:sp>
      <p:sp>
        <p:nvSpPr>
          <p:cNvPr id="3" name="文字方塊 2">
            <a:extLst>
              <a:ext uri="{FF2B5EF4-FFF2-40B4-BE49-F238E27FC236}">
                <a16:creationId xmlns:a16="http://schemas.microsoft.com/office/drawing/2014/main" id="{914DADBF-4C4A-EA40-A1CC-20BC9469B036}"/>
              </a:ext>
            </a:extLst>
          </p:cNvPr>
          <p:cNvSpPr txBox="1"/>
          <p:nvPr/>
        </p:nvSpPr>
        <p:spPr>
          <a:xfrm>
            <a:off x="1998859" y="2090107"/>
            <a:ext cx="5146281" cy="276999"/>
          </a:xfrm>
          <a:prstGeom prst="rect">
            <a:avLst/>
          </a:prstGeom>
          <a:noFill/>
        </p:spPr>
        <p:txBody>
          <a:bodyPr wrap="none" rtlCol="0">
            <a:spAutoFit/>
          </a:bodyPr>
          <a:lstStyle/>
          <a:p>
            <a:r>
              <a:rPr kumimoji="1" lang="en-US" altLang="zh-TW" sz="1200" b="1" dirty="0"/>
              <a:t>What we learn in the past two weeks is this one (object space to world space)</a:t>
            </a:r>
            <a:endParaRPr kumimoji="1" lang="zh-TW" altLang="en-US" sz="1200" b="1" dirty="0"/>
          </a:p>
        </p:txBody>
      </p:sp>
      <p:cxnSp>
        <p:nvCxnSpPr>
          <p:cNvPr id="8" name="直線箭頭接點 7">
            <a:extLst>
              <a:ext uri="{FF2B5EF4-FFF2-40B4-BE49-F238E27FC236}">
                <a16:creationId xmlns:a16="http://schemas.microsoft.com/office/drawing/2014/main" id="{BBCBD53E-C5F2-D74F-8BD5-C9908A94EB50}"/>
              </a:ext>
            </a:extLst>
          </p:cNvPr>
          <p:cNvCxnSpPr>
            <a:cxnSpLocks/>
          </p:cNvCxnSpPr>
          <p:nvPr/>
        </p:nvCxnSpPr>
        <p:spPr>
          <a:xfrm flipH="1">
            <a:off x="3162044" y="2328567"/>
            <a:ext cx="136369" cy="344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箭頭接點 8">
            <a:extLst>
              <a:ext uri="{FF2B5EF4-FFF2-40B4-BE49-F238E27FC236}">
                <a16:creationId xmlns:a16="http://schemas.microsoft.com/office/drawing/2014/main" id="{A3A992D4-E94D-F94B-AFCB-F8FC95C8C381}"/>
              </a:ext>
            </a:extLst>
          </p:cNvPr>
          <p:cNvCxnSpPr>
            <a:cxnSpLocks/>
          </p:cNvCxnSpPr>
          <p:nvPr/>
        </p:nvCxnSpPr>
        <p:spPr>
          <a:xfrm>
            <a:off x="4702373" y="3431296"/>
            <a:ext cx="1" cy="2390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5E4611BB-78DC-1B4D-A7AC-0EA1754468C9}"/>
              </a:ext>
            </a:extLst>
          </p:cNvPr>
          <p:cNvCxnSpPr>
            <a:cxnSpLocks/>
          </p:cNvCxnSpPr>
          <p:nvPr/>
        </p:nvCxnSpPr>
        <p:spPr>
          <a:xfrm flipH="1">
            <a:off x="4774983" y="3528732"/>
            <a:ext cx="254217" cy="1941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A45EC9B5-FDDB-0142-98D7-2D5848168D79}"/>
              </a:ext>
            </a:extLst>
          </p:cNvPr>
          <p:cNvSpPr txBox="1"/>
          <p:nvPr/>
        </p:nvSpPr>
        <p:spPr>
          <a:xfrm>
            <a:off x="4997826" y="3244231"/>
            <a:ext cx="2490682" cy="461665"/>
          </a:xfrm>
          <a:prstGeom prst="rect">
            <a:avLst/>
          </a:prstGeom>
          <a:noFill/>
        </p:spPr>
        <p:txBody>
          <a:bodyPr wrap="none" rtlCol="0">
            <a:spAutoFit/>
          </a:bodyPr>
          <a:lstStyle/>
          <a:p>
            <a:r>
              <a:rPr kumimoji="1" lang="en-US" altLang="zh-TW" sz="1200" b="1" dirty="0">
                <a:solidFill>
                  <a:srgbClr val="C00000"/>
                </a:solidFill>
              </a:rPr>
              <a:t>What “</a:t>
            </a:r>
            <a:r>
              <a:rPr kumimoji="1" lang="en-US" altLang="zh-TW" sz="1200" b="1" dirty="0" err="1">
                <a:solidFill>
                  <a:srgbClr val="C00000"/>
                </a:solidFill>
              </a:rPr>
              <a:t>gl_Position</a:t>
            </a:r>
            <a:r>
              <a:rPr kumimoji="1" lang="en-US" altLang="zh-TW" sz="1200" b="1" dirty="0">
                <a:solidFill>
                  <a:srgbClr val="C00000"/>
                </a:solidFill>
              </a:rPr>
              <a:t>” in shader wants </a:t>
            </a:r>
          </a:p>
          <a:p>
            <a:r>
              <a:rPr kumimoji="1" lang="en-US" altLang="zh-TW" sz="1200" b="1" dirty="0">
                <a:solidFill>
                  <a:srgbClr val="C00000"/>
                </a:solidFill>
              </a:rPr>
              <a:t>is the coordinate in clip space</a:t>
            </a:r>
            <a:endParaRPr kumimoji="1" lang="zh-TW" altLang="en-US" sz="1200" b="1" dirty="0">
              <a:solidFill>
                <a:srgbClr val="C00000"/>
              </a:solidFill>
            </a:endParaRPr>
          </a:p>
        </p:txBody>
      </p:sp>
      <p:sp>
        <p:nvSpPr>
          <p:cNvPr id="14" name="文字方塊 13">
            <a:extLst>
              <a:ext uri="{FF2B5EF4-FFF2-40B4-BE49-F238E27FC236}">
                <a16:creationId xmlns:a16="http://schemas.microsoft.com/office/drawing/2014/main" id="{8FF08BEA-48BC-4E41-B372-CF48982BFA92}"/>
              </a:ext>
            </a:extLst>
          </p:cNvPr>
          <p:cNvSpPr txBox="1"/>
          <p:nvPr/>
        </p:nvSpPr>
        <p:spPr>
          <a:xfrm>
            <a:off x="6591770" y="3966364"/>
            <a:ext cx="2624436" cy="415498"/>
          </a:xfrm>
          <a:prstGeom prst="rect">
            <a:avLst/>
          </a:prstGeom>
          <a:noFill/>
        </p:spPr>
        <p:txBody>
          <a:bodyPr wrap="none" rtlCol="0">
            <a:spAutoFit/>
          </a:bodyPr>
          <a:lstStyle/>
          <a:p>
            <a:r>
              <a:rPr kumimoji="1" lang="en-US" altLang="zh-TW" sz="1050" b="1" dirty="0"/>
              <a:t>we assume our viewport is the same as the </a:t>
            </a:r>
          </a:p>
          <a:p>
            <a:r>
              <a:rPr kumimoji="1" lang="en-US" altLang="zh-TW" sz="1050" b="1" dirty="0"/>
              <a:t>screen space in the past four weeks</a:t>
            </a:r>
            <a:endParaRPr kumimoji="1" lang="zh-TW" altLang="en-US" sz="1050" b="1" dirty="0"/>
          </a:p>
        </p:txBody>
      </p:sp>
    </p:spTree>
    <p:extLst>
      <p:ext uri="{BB962C8B-B14F-4D97-AF65-F5344CB8AC3E}">
        <p14:creationId xmlns:p14="http://schemas.microsoft.com/office/powerpoint/2010/main" val="1985473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9EBF59-45C4-F646-9039-B8FB80F16A04}"/>
              </a:ext>
            </a:extLst>
          </p:cNvPr>
          <p:cNvSpPr>
            <a:spLocks noGrp="1"/>
          </p:cNvSpPr>
          <p:nvPr>
            <p:ph type="title"/>
          </p:nvPr>
        </p:nvSpPr>
        <p:spPr/>
        <p:txBody>
          <a:bodyPr/>
          <a:lstStyle/>
          <a:p>
            <a:r>
              <a:rPr kumimoji="1" lang="en-US" altLang="zh-TW" dirty="0"/>
              <a:t>Example (Ex05-2)</a:t>
            </a:r>
            <a:endParaRPr kumimoji="1" lang="zh-TW" altLang="en-US" dirty="0"/>
          </a:p>
        </p:txBody>
      </p:sp>
      <p:sp>
        <p:nvSpPr>
          <p:cNvPr id="3" name="內容版面配置區 2">
            <a:extLst>
              <a:ext uri="{FF2B5EF4-FFF2-40B4-BE49-F238E27FC236}">
                <a16:creationId xmlns:a16="http://schemas.microsoft.com/office/drawing/2014/main" id="{414969FD-72AE-8647-9350-F81751A26A87}"/>
              </a:ext>
            </a:extLst>
          </p:cNvPr>
          <p:cNvSpPr>
            <a:spLocks noGrp="1"/>
          </p:cNvSpPr>
          <p:nvPr>
            <p:ph idx="1"/>
          </p:nvPr>
        </p:nvSpPr>
        <p:spPr/>
        <p:txBody>
          <a:bodyPr/>
          <a:lstStyle/>
          <a:p>
            <a:r>
              <a:rPr kumimoji="1" lang="en-US" altLang="zh-TW" sz="2400" dirty="0"/>
              <a:t>Files:</a:t>
            </a:r>
          </a:p>
          <a:p>
            <a:pPr lvl="1"/>
            <a:r>
              <a:rPr kumimoji="1" lang="en-US" altLang="zh-TW" sz="2400" dirty="0" err="1"/>
              <a:t>Index.html</a:t>
            </a:r>
            <a:endParaRPr kumimoji="1" lang="en-US" altLang="zh-TW" sz="2400" dirty="0"/>
          </a:p>
          <a:p>
            <a:pPr lvl="1"/>
            <a:r>
              <a:rPr kumimoji="1" lang="en-US" altLang="zh-TW" sz="2400" dirty="0" err="1"/>
              <a:t>WebGL.js</a:t>
            </a:r>
            <a:endParaRPr kumimoji="1" lang="en-US" altLang="zh-TW" sz="2400" dirty="0"/>
          </a:p>
          <a:p>
            <a:pPr lvl="1"/>
            <a:r>
              <a:rPr kumimoji="1" lang="en-US" altLang="zh-TW" sz="2400" dirty="0" err="1"/>
              <a:t>Cuon-matrix.js</a:t>
            </a:r>
            <a:endParaRPr kumimoji="1" lang="zh-TW" altLang="en-US" sz="2400" dirty="0"/>
          </a:p>
          <a:p>
            <a:endParaRPr kumimoji="1" lang="zh-TW" altLang="en-US" dirty="0"/>
          </a:p>
        </p:txBody>
      </p:sp>
      <p:pic>
        <p:nvPicPr>
          <p:cNvPr id="6" name="圖片 5">
            <a:extLst>
              <a:ext uri="{FF2B5EF4-FFF2-40B4-BE49-F238E27FC236}">
                <a16:creationId xmlns:a16="http://schemas.microsoft.com/office/drawing/2014/main" id="{F78FBFD5-4E37-DD4E-BD10-7BF37689D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5097" y="2021451"/>
            <a:ext cx="2660573" cy="2667046"/>
          </a:xfrm>
          <a:prstGeom prst="rect">
            <a:avLst/>
          </a:prstGeom>
        </p:spPr>
      </p:pic>
    </p:spTree>
    <p:extLst>
      <p:ext uri="{BB962C8B-B14F-4D97-AF65-F5344CB8AC3E}">
        <p14:creationId xmlns:p14="http://schemas.microsoft.com/office/powerpoint/2010/main" val="1717637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153809-E6CD-8D4F-BA47-0EE523BAD579}"/>
              </a:ext>
            </a:extLst>
          </p:cNvPr>
          <p:cNvSpPr>
            <a:spLocks noGrp="1"/>
          </p:cNvSpPr>
          <p:nvPr>
            <p:ph type="title"/>
          </p:nvPr>
        </p:nvSpPr>
        <p:spPr/>
        <p:txBody>
          <a:bodyPr/>
          <a:lstStyle/>
          <a:p>
            <a:r>
              <a:rPr kumimoji="1" lang="en-US" altLang="zh-TW" dirty="0"/>
              <a:t>Example (Ex05-2)</a:t>
            </a:r>
            <a:endParaRPr kumimoji="1" lang="zh-TW" altLang="en-US" dirty="0"/>
          </a:p>
        </p:txBody>
      </p:sp>
      <p:sp>
        <p:nvSpPr>
          <p:cNvPr id="3" name="內容版面配置區 2">
            <a:extLst>
              <a:ext uri="{FF2B5EF4-FFF2-40B4-BE49-F238E27FC236}">
                <a16:creationId xmlns:a16="http://schemas.microsoft.com/office/drawing/2014/main" id="{9F9CEE68-0F97-5440-A928-9D963B68D502}"/>
              </a:ext>
            </a:extLst>
          </p:cNvPr>
          <p:cNvSpPr>
            <a:spLocks noGrp="1"/>
          </p:cNvSpPr>
          <p:nvPr>
            <p:ph idx="1"/>
          </p:nvPr>
        </p:nvSpPr>
        <p:spPr/>
        <p:txBody>
          <a:bodyPr/>
          <a:lstStyle/>
          <a:p>
            <a:pPr marL="0" indent="0">
              <a:buNone/>
            </a:pPr>
            <a:r>
              <a:rPr kumimoji="1" lang="en-US" altLang="zh-TW" dirty="0"/>
              <a:t>Shader</a:t>
            </a:r>
            <a:endParaRPr kumimoji="1" lang="zh-TW" altLang="en-US" dirty="0"/>
          </a:p>
        </p:txBody>
      </p:sp>
      <p:pic>
        <p:nvPicPr>
          <p:cNvPr id="5" name="圖片 4" descr="一張含有 文字 的圖片&#10;&#10;自動產生的描述">
            <a:extLst>
              <a:ext uri="{FF2B5EF4-FFF2-40B4-BE49-F238E27FC236}">
                <a16:creationId xmlns:a16="http://schemas.microsoft.com/office/drawing/2014/main" id="{54B21811-7F66-4B49-A741-03CA1DF1B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561" y="1709431"/>
            <a:ext cx="4404338" cy="3027532"/>
          </a:xfrm>
          <a:prstGeom prst="rect">
            <a:avLst/>
          </a:prstGeom>
        </p:spPr>
      </p:pic>
      <p:sp>
        <p:nvSpPr>
          <p:cNvPr id="6" name="矩形 5">
            <a:extLst>
              <a:ext uri="{FF2B5EF4-FFF2-40B4-BE49-F238E27FC236}">
                <a16:creationId xmlns:a16="http://schemas.microsoft.com/office/drawing/2014/main" id="{343D8E72-7AE2-A445-ABA9-CEA841095BD6}"/>
              </a:ext>
            </a:extLst>
          </p:cNvPr>
          <p:cNvSpPr/>
          <p:nvPr/>
        </p:nvSpPr>
        <p:spPr>
          <a:xfrm>
            <a:off x="1111736" y="2352029"/>
            <a:ext cx="1865732" cy="179574"/>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7" name="矩形 6">
            <a:extLst>
              <a:ext uri="{FF2B5EF4-FFF2-40B4-BE49-F238E27FC236}">
                <a16:creationId xmlns:a16="http://schemas.microsoft.com/office/drawing/2014/main" id="{D9C83224-B3A6-4744-94EC-09AE944816D2}"/>
              </a:ext>
            </a:extLst>
          </p:cNvPr>
          <p:cNvSpPr/>
          <p:nvPr/>
        </p:nvSpPr>
        <p:spPr>
          <a:xfrm>
            <a:off x="1377491" y="2825961"/>
            <a:ext cx="3557246" cy="179574"/>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9" name="圖片 8" descr="一張含有 文字 的圖片&#10;&#10;自動產生的描述">
            <a:extLst>
              <a:ext uri="{FF2B5EF4-FFF2-40B4-BE49-F238E27FC236}">
                <a16:creationId xmlns:a16="http://schemas.microsoft.com/office/drawing/2014/main" id="{D678380C-52D0-EE4E-B07F-F447BE5F4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344" y="1090101"/>
            <a:ext cx="3369885" cy="4053399"/>
          </a:xfrm>
          <a:prstGeom prst="rect">
            <a:avLst/>
          </a:prstGeom>
        </p:spPr>
      </p:pic>
      <p:sp>
        <p:nvSpPr>
          <p:cNvPr id="10" name="矩形 9">
            <a:extLst>
              <a:ext uri="{FF2B5EF4-FFF2-40B4-BE49-F238E27FC236}">
                <a16:creationId xmlns:a16="http://schemas.microsoft.com/office/drawing/2014/main" id="{55844116-E630-584E-A055-7942E37599AF}"/>
              </a:ext>
            </a:extLst>
          </p:cNvPr>
          <p:cNvSpPr/>
          <p:nvPr/>
        </p:nvSpPr>
        <p:spPr>
          <a:xfrm>
            <a:off x="5465841" y="3268538"/>
            <a:ext cx="3129057" cy="185021"/>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矩形 10">
            <a:extLst>
              <a:ext uri="{FF2B5EF4-FFF2-40B4-BE49-F238E27FC236}">
                <a16:creationId xmlns:a16="http://schemas.microsoft.com/office/drawing/2014/main" id="{12A424C5-DC89-0240-B7CB-25AD197FD62A}"/>
              </a:ext>
            </a:extLst>
          </p:cNvPr>
          <p:cNvSpPr/>
          <p:nvPr/>
        </p:nvSpPr>
        <p:spPr>
          <a:xfrm>
            <a:off x="5507778" y="3627594"/>
            <a:ext cx="1550484" cy="128248"/>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2" name="矩形 11">
            <a:extLst>
              <a:ext uri="{FF2B5EF4-FFF2-40B4-BE49-F238E27FC236}">
                <a16:creationId xmlns:a16="http://schemas.microsoft.com/office/drawing/2014/main" id="{08C43E54-45FA-C846-8147-8E01BF5B2FBB}"/>
              </a:ext>
            </a:extLst>
          </p:cNvPr>
          <p:cNvSpPr/>
          <p:nvPr/>
        </p:nvSpPr>
        <p:spPr>
          <a:xfrm>
            <a:off x="5507777" y="3865752"/>
            <a:ext cx="2940977" cy="271371"/>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2065463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5844EF-9810-D547-925E-4C9BE3B77D52}"/>
              </a:ext>
            </a:extLst>
          </p:cNvPr>
          <p:cNvSpPr>
            <a:spLocks noGrp="1"/>
          </p:cNvSpPr>
          <p:nvPr>
            <p:ph type="title"/>
          </p:nvPr>
        </p:nvSpPr>
        <p:spPr/>
        <p:txBody>
          <a:bodyPr/>
          <a:lstStyle/>
          <a:p>
            <a:r>
              <a:rPr kumimoji="1" lang="en-US" altLang="zh-TW" dirty="0"/>
              <a:t>Let’s try and think (5mins)</a:t>
            </a:r>
            <a:endParaRPr kumimoji="1" lang="zh-TW" altLang="en-US" dirty="0"/>
          </a:p>
        </p:txBody>
      </p:sp>
      <p:sp>
        <p:nvSpPr>
          <p:cNvPr id="3" name="內容版面配置區 2">
            <a:extLst>
              <a:ext uri="{FF2B5EF4-FFF2-40B4-BE49-F238E27FC236}">
                <a16:creationId xmlns:a16="http://schemas.microsoft.com/office/drawing/2014/main" id="{A2B4C055-0015-B841-A378-7CE2C507EA98}"/>
              </a:ext>
            </a:extLst>
          </p:cNvPr>
          <p:cNvSpPr>
            <a:spLocks noGrp="1"/>
          </p:cNvSpPr>
          <p:nvPr>
            <p:ph idx="1"/>
          </p:nvPr>
        </p:nvSpPr>
        <p:spPr/>
        <p:txBody>
          <a:bodyPr>
            <a:noAutofit/>
          </a:bodyPr>
          <a:lstStyle/>
          <a:p>
            <a:r>
              <a:rPr kumimoji="1" lang="en-US" altLang="zh-TW" sz="1600" dirty="0"/>
              <a:t>Try to modify the arguments in </a:t>
            </a:r>
            <a:r>
              <a:rPr kumimoji="1" lang="en-US" altLang="zh-TW" sz="1600" dirty="0" err="1"/>
              <a:t>setLookAt</a:t>
            </a:r>
            <a:r>
              <a:rPr kumimoji="1" lang="en-US" altLang="zh-TW" sz="1600" dirty="0"/>
              <a:t>() function to see the scene from other view angles (you will be able to see other triangles)</a:t>
            </a:r>
          </a:p>
          <a:p>
            <a:pPr lvl="1"/>
            <a:r>
              <a:rPr kumimoji="1" lang="en-US" altLang="zh-TW" sz="1600" dirty="0"/>
              <a:t>Make sure you know what is going on</a:t>
            </a:r>
          </a:p>
          <a:p>
            <a:pPr lvl="1"/>
            <a:endParaRPr kumimoji="1" lang="en-US" altLang="zh-TW" sz="1600" dirty="0"/>
          </a:p>
          <a:p>
            <a:r>
              <a:rPr kumimoji="1" lang="en-US" altLang="zh-TW" sz="1600" dirty="0"/>
              <a:t>What you see if you modify </a:t>
            </a:r>
            <a:r>
              <a:rPr kumimoji="1" lang="en-US" altLang="zh-TW" sz="1600" dirty="0" err="1"/>
              <a:t>setLookAt</a:t>
            </a:r>
            <a:r>
              <a:rPr kumimoji="1" lang="en-US" altLang="zh-TW" sz="1600" dirty="0"/>
              <a:t>() to </a:t>
            </a:r>
          </a:p>
          <a:p>
            <a:pPr lvl="2"/>
            <a:r>
              <a:rPr kumimoji="1" lang="en-US" altLang="zh-TW" sz="1200" dirty="0" err="1"/>
              <a:t>setLookAt</a:t>
            </a:r>
            <a:r>
              <a:rPr kumimoji="1" lang="en-US" altLang="zh-TW" sz="1200" dirty="0"/>
              <a:t>(0, 0, 1, 0, 0, -100, 1, 0, 0);</a:t>
            </a:r>
          </a:p>
          <a:p>
            <a:pPr lvl="2"/>
            <a:r>
              <a:rPr kumimoji="1" lang="en-US" altLang="zh-TW" sz="1200" dirty="0" err="1"/>
              <a:t>setLookAt</a:t>
            </a:r>
            <a:r>
              <a:rPr kumimoji="1" lang="en-US" altLang="zh-TW" sz="1200" dirty="0"/>
              <a:t>(-0.5, -0.5, -0.5, 0, 0, 0, 0, 1, 0);</a:t>
            </a:r>
          </a:p>
          <a:p>
            <a:pPr lvl="2"/>
            <a:r>
              <a:rPr kumimoji="1" lang="en-US" altLang="zh-TW" sz="1200" dirty="0" err="1"/>
              <a:t>setLookAt</a:t>
            </a:r>
            <a:r>
              <a:rPr kumimoji="1" lang="en-US" altLang="zh-TW" sz="1200" dirty="0"/>
              <a:t>(-1, -1, -4.6, 0, 0, 0, 0, 1, 0);</a:t>
            </a:r>
          </a:p>
          <a:p>
            <a:pPr lvl="2"/>
            <a:r>
              <a:rPr kumimoji="1" lang="en-US" altLang="zh-TW" sz="1200" dirty="0"/>
              <a:t>You can try more!!</a:t>
            </a:r>
          </a:p>
          <a:p>
            <a:pPr lvl="2"/>
            <a:endParaRPr kumimoji="1" lang="en-US" altLang="zh-TW" sz="1200" dirty="0"/>
          </a:p>
          <a:p>
            <a:r>
              <a:rPr kumimoji="1" lang="en-US" altLang="zh-TW" sz="1800" dirty="0"/>
              <a:t>From the original Ex05-2 code</a:t>
            </a:r>
          </a:p>
          <a:p>
            <a:pPr lvl="1"/>
            <a:r>
              <a:rPr kumimoji="1" lang="en-US" altLang="zh-TW" sz="1600" dirty="0"/>
              <a:t>Modify </a:t>
            </a:r>
            <a:r>
              <a:rPr lang="en" altLang="zh-TW" sz="1600" dirty="0" err="1"/>
              <a:t>setLookAt</a:t>
            </a:r>
            <a:r>
              <a:rPr lang="en" altLang="zh-TW" sz="1600" dirty="0"/>
              <a:t>() to </a:t>
            </a:r>
            <a:r>
              <a:rPr lang="en" altLang="zh-TW" sz="1600" dirty="0" err="1"/>
              <a:t>setLookAt</a:t>
            </a:r>
            <a:r>
              <a:rPr lang="en" altLang="zh-TW" sz="1600" dirty="0"/>
              <a:t>(0, 0, 2, 0, 0, -100, 0, 1, 0)</a:t>
            </a:r>
            <a:endParaRPr lang="en" altLang="zh-TW" sz="2000" dirty="0"/>
          </a:p>
          <a:p>
            <a:pPr lvl="1"/>
            <a:r>
              <a:rPr lang="en" altLang="zh-TW" sz="1600" dirty="0"/>
              <a:t>Can you still see the triangles? (why)</a:t>
            </a:r>
          </a:p>
          <a:p>
            <a:pPr lvl="1"/>
            <a:endParaRPr kumimoji="1" lang="en-US" altLang="zh-TW" sz="1600" dirty="0"/>
          </a:p>
        </p:txBody>
      </p:sp>
    </p:spTree>
    <p:extLst>
      <p:ext uri="{BB962C8B-B14F-4D97-AF65-F5344CB8AC3E}">
        <p14:creationId xmlns:p14="http://schemas.microsoft.com/office/powerpoint/2010/main" val="3410608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D897E-D8A1-0540-9C11-6CD745D2DBA0}"/>
              </a:ext>
            </a:extLst>
          </p:cNvPr>
          <p:cNvSpPr>
            <a:spLocks noGrp="1"/>
          </p:cNvSpPr>
          <p:nvPr>
            <p:ph type="title"/>
          </p:nvPr>
        </p:nvSpPr>
        <p:spPr/>
        <p:txBody>
          <a:bodyPr>
            <a:normAutofit fontScale="90000"/>
          </a:bodyPr>
          <a:lstStyle/>
          <a:p>
            <a:r>
              <a:rPr kumimoji="1" lang="en-US" altLang="zh-TW" dirty="0"/>
              <a:t>Projection Matrix (View to Clip Space)</a:t>
            </a:r>
            <a:endParaRPr kumimoji="1" lang="zh-TW" altLang="en-US" dirty="0"/>
          </a:p>
        </p:txBody>
      </p:sp>
      <p:pic>
        <p:nvPicPr>
          <p:cNvPr id="10242" name="Picture 2">
            <a:extLst>
              <a:ext uri="{FF2B5EF4-FFF2-40B4-BE49-F238E27FC236}">
                <a16:creationId xmlns:a16="http://schemas.microsoft.com/office/drawing/2014/main" id="{62BA34B9-6213-6F4C-B6CA-64D0CCAEC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0103" y="1326229"/>
            <a:ext cx="6746813" cy="3323039"/>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33DED091-45B7-5542-B81B-FC876DF41EC4}"/>
              </a:ext>
            </a:extLst>
          </p:cNvPr>
          <p:cNvSpPr/>
          <p:nvPr/>
        </p:nvSpPr>
        <p:spPr>
          <a:xfrm>
            <a:off x="1650103" y="2953244"/>
            <a:ext cx="4215859" cy="171034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0" name="文字方塊 9">
            <a:extLst>
              <a:ext uri="{FF2B5EF4-FFF2-40B4-BE49-F238E27FC236}">
                <a16:creationId xmlns:a16="http://schemas.microsoft.com/office/drawing/2014/main" id="{D3BD97BC-6985-9C4E-9026-8635DE9E1242}"/>
              </a:ext>
            </a:extLst>
          </p:cNvPr>
          <p:cNvSpPr txBox="1"/>
          <p:nvPr/>
        </p:nvSpPr>
        <p:spPr>
          <a:xfrm>
            <a:off x="5137141" y="4770474"/>
            <a:ext cx="3945311" cy="400110"/>
          </a:xfrm>
          <a:prstGeom prst="rect">
            <a:avLst/>
          </a:prstGeom>
          <a:noFill/>
        </p:spPr>
        <p:txBody>
          <a:bodyPr wrap="none" rtlCol="0">
            <a:spAutoFit/>
          </a:bodyPr>
          <a:lstStyle/>
          <a:p>
            <a:r>
              <a:rPr kumimoji="1" lang="en" altLang="zh-TW" sz="1000" dirty="0">
                <a:hlinkClick r:id="rId4"/>
              </a:rPr>
              <a:t>https://learnopengl.com/Getting-started/Coordinate-Systems</a:t>
            </a:r>
            <a:endParaRPr kumimoji="1" lang="en" altLang="zh-TW" sz="1000" dirty="0"/>
          </a:p>
          <a:p>
            <a:r>
              <a:rPr kumimoji="1" lang="en" altLang="zh-TW" sz="1000" dirty="0">
                <a:hlinkClick r:id="rId5"/>
              </a:rPr>
              <a:t>http://www.codinglabs.net/article_world_view_projection_matrix.aspx</a:t>
            </a:r>
            <a:r>
              <a:rPr kumimoji="1" lang="en" altLang="zh-TW" sz="1000" dirty="0"/>
              <a:t> </a:t>
            </a:r>
            <a:endParaRPr kumimoji="1" lang="zh-TW" altLang="en-US" sz="1000" dirty="0"/>
          </a:p>
        </p:txBody>
      </p:sp>
      <p:sp>
        <p:nvSpPr>
          <p:cNvPr id="8" name="文字方塊 7">
            <a:extLst>
              <a:ext uri="{FF2B5EF4-FFF2-40B4-BE49-F238E27FC236}">
                <a16:creationId xmlns:a16="http://schemas.microsoft.com/office/drawing/2014/main" id="{F29AAB44-45B7-2140-A266-7749253D1DEB}"/>
              </a:ext>
            </a:extLst>
          </p:cNvPr>
          <p:cNvSpPr txBox="1"/>
          <p:nvPr/>
        </p:nvSpPr>
        <p:spPr>
          <a:xfrm>
            <a:off x="2615318" y="2731568"/>
            <a:ext cx="708848" cy="200055"/>
          </a:xfrm>
          <a:prstGeom prst="rect">
            <a:avLst/>
          </a:prstGeom>
          <a:noFill/>
        </p:spPr>
        <p:txBody>
          <a:bodyPr wrap="none" rtlCol="0">
            <a:spAutoFit/>
          </a:bodyPr>
          <a:lstStyle/>
          <a:p>
            <a:r>
              <a:rPr kumimoji="1" lang="en-US" altLang="zh-TW" sz="700" dirty="0"/>
              <a:t>(Object space)</a:t>
            </a:r>
            <a:endParaRPr kumimoji="1" lang="zh-TW" altLang="en-US" sz="700" dirty="0"/>
          </a:p>
        </p:txBody>
      </p:sp>
    </p:spTree>
    <p:extLst>
      <p:ext uri="{BB962C8B-B14F-4D97-AF65-F5344CB8AC3E}">
        <p14:creationId xmlns:p14="http://schemas.microsoft.com/office/powerpoint/2010/main" val="185312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AFC41E-1717-5740-96A9-6E59130C6A27}"/>
              </a:ext>
            </a:extLst>
          </p:cNvPr>
          <p:cNvSpPr>
            <a:spLocks noGrp="1"/>
          </p:cNvSpPr>
          <p:nvPr>
            <p:ph type="title"/>
          </p:nvPr>
        </p:nvSpPr>
        <p:spPr/>
        <p:txBody>
          <a:bodyPr>
            <a:normAutofit fontScale="90000"/>
          </a:bodyPr>
          <a:lstStyle/>
          <a:p>
            <a:r>
              <a:rPr kumimoji="1" lang="en-US" altLang="zh-TW" dirty="0"/>
              <a:t>Projection Matrix (View to Clip Space)</a:t>
            </a:r>
            <a:endParaRPr kumimoji="1" lang="zh-TW" altLang="en-US" dirty="0"/>
          </a:p>
        </p:txBody>
      </p:sp>
      <p:sp>
        <p:nvSpPr>
          <p:cNvPr id="3" name="內容版面配置區 2">
            <a:extLst>
              <a:ext uri="{FF2B5EF4-FFF2-40B4-BE49-F238E27FC236}">
                <a16:creationId xmlns:a16="http://schemas.microsoft.com/office/drawing/2014/main" id="{4FA48219-75FC-844D-ADFD-8EA6BD775D96}"/>
              </a:ext>
            </a:extLst>
          </p:cNvPr>
          <p:cNvSpPr>
            <a:spLocks noGrp="1"/>
          </p:cNvSpPr>
          <p:nvPr>
            <p:ph idx="1"/>
          </p:nvPr>
        </p:nvSpPr>
        <p:spPr/>
        <p:txBody>
          <a:bodyPr>
            <a:normAutofit/>
          </a:bodyPr>
          <a:lstStyle/>
          <a:p>
            <a:r>
              <a:rPr kumimoji="1" lang="en-US" altLang="zh-TW" sz="1600" dirty="0"/>
              <a:t>Projection: map object/coordinates from 3D space to 2D screen</a:t>
            </a:r>
          </a:p>
          <a:p>
            <a:pPr lvl="1"/>
            <a:r>
              <a:rPr kumimoji="1" lang="en-US" altLang="zh-TW" sz="1600" dirty="0"/>
              <a:t>project everything in the visible volume into </a:t>
            </a:r>
            <a:r>
              <a:rPr kumimoji="1" lang="en-US" altLang="zh-TW" sz="1600" b="1" dirty="0"/>
              <a:t>clip space</a:t>
            </a:r>
          </a:p>
          <a:p>
            <a:pPr lvl="2"/>
            <a:r>
              <a:rPr kumimoji="1" lang="en-US" altLang="zh-TW" sz="1200" dirty="0"/>
              <a:t>Clip space is described by </a:t>
            </a:r>
            <a:r>
              <a:rPr kumimoji="1" lang="en-US" altLang="zh-TW" sz="1200" b="1" dirty="0"/>
              <a:t>normalized device coordinate (NDC)</a:t>
            </a:r>
            <a:r>
              <a:rPr kumimoji="1" lang="en-US" altLang="zh-TW" sz="1200" dirty="0"/>
              <a:t> : a cube whose x, y, z axis ranges are between </a:t>
            </a:r>
            <a:r>
              <a:rPr kumimoji="1" lang="en-US" altLang="zh-TW" sz="1200" b="1" dirty="0"/>
              <a:t>(-1,-1,-1) to (1,1,1)</a:t>
            </a:r>
          </a:p>
          <a:p>
            <a:pPr lvl="1"/>
            <a:r>
              <a:rPr kumimoji="1" lang="en-US" altLang="zh-TW" sz="1600" dirty="0"/>
              <a:t>Transform objects’ coordinates from view space to clip space</a:t>
            </a:r>
          </a:p>
          <a:p>
            <a:pPr lvl="2"/>
            <a:r>
              <a:rPr kumimoji="1" lang="en-US" altLang="zh-TW" sz="1200" dirty="0"/>
              <a:t>Why is it called clip space? After the projection matrix is defined, only the coordinates inside the region defined by the projection matrix will be included in the clip space</a:t>
            </a:r>
          </a:p>
        </p:txBody>
      </p:sp>
      <p:pic>
        <p:nvPicPr>
          <p:cNvPr id="4102" name="Picture 6" descr="LearnOpenGL - Coordinate Systems">
            <a:extLst>
              <a:ext uri="{FF2B5EF4-FFF2-40B4-BE49-F238E27FC236}">
                <a16:creationId xmlns:a16="http://schemas.microsoft.com/office/drawing/2014/main" id="{5AA266B3-4C84-5F48-857E-41DDD78D15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154" y="2947838"/>
            <a:ext cx="2583132" cy="2195662"/>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EC6DB86F-51BE-9B4B-8255-D7BDB0C286F7}"/>
              </a:ext>
            </a:extLst>
          </p:cNvPr>
          <p:cNvSpPr txBox="1"/>
          <p:nvPr/>
        </p:nvSpPr>
        <p:spPr>
          <a:xfrm>
            <a:off x="2637056" y="4836468"/>
            <a:ext cx="1664238" cy="230832"/>
          </a:xfrm>
          <a:prstGeom prst="rect">
            <a:avLst/>
          </a:prstGeom>
          <a:noFill/>
        </p:spPr>
        <p:txBody>
          <a:bodyPr wrap="none" rtlCol="0">
            <a:spAutoFit/>
          </a:bodyPr>
          <a:lstStyle/>
          <a:p>
            <a:r>
              <a:rPr kumimoji="1" lang="en-US" altLang="zh-TW" sz="900" dirty="0"/>
              <a:t>Perspective projection example</a:t>
            </a:r>
            <a:endParaRPr kumimoji="1" lang="zh-TW" altLang="en-US" sz="900" dirty="0"/>
          </a:p>
        </p:txBody>
      </p:sp>
      <p:pic>
        <p:nvPicPr>
          <p:cNvPr id="17" name="Picture 4">
            <a:extLst>
              <a:ext uri="{FF2B5EF4-FFF2-40B4-BE49-F238E27FC236}">
                <a16:creationId xmlns:a16="http://schemas.microsoft.com/office/drawing/2014/main" id="{677B97AE-4937-0044-A72D-ED5A0E53C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2279" y="2948550"/>
            <a:ext cx="2152649" cy="2118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779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0FF938-AA01-F347-9F28-0BA59C129CEC}"/>
              </a:ext>
            </a:extLst>
          </p:cNvPr>
          <p:cNvSpPr>
            <a:spLocks noGrp="1"/>
          </p:cNvSpPr>
          <p:nvPr>
            <p:ph type="title"/>
          </p:nvPr>
        </p:nvSpPr>
        <p:spPr/>
        <p:txBody>
          <a:bodyPr>
            <a:normAutofit fontScale="90000"/>
          </a:bodyPr>
          <a:lstStyle/>
          <a:p>
            <a:r>
              <a:rPr kumimoji="1" lang="en-US" altLang="zh-TW" dirty="0"/>
              <a:t>Projection Matrix (View to Clip Space)</a:t>
            </a:r>
            <a:endParaRPr kumimoji="1" lang="zh-TW" altLang="en-US" dirty="0"/>
          </a:p>
        </p:txBody>
      </p:sp>
      <p:sp>
        <p:nvSpPr>
          <p:cNvPr id="3" name="內容版面配置區 2">
            <a:extLst>
              <a:ext uri="{FF2B5EF4-FFF2-40B4-BE49-F238E27FC236}">
                <a16:creationId xmlns:a16="http://schemas.microsoft.com/office/drawing/2014/main" id="{CBD6629A-9948-0847-97BC-C4BD26F7E809}"/>
              </a:ext>
            </a:extLst>
          </p:cNvPr>
          <p:cNvSpPr>
            <a:spLocks noGrp="1"/>
          </p:cNvSpPr>
          <p:nvPr>
            <p:ph idx="1"/>
          </p:nvPr>
        </p:nvSpPr>
        <p:spPr/>
        <p:txBody>
          <a:bodyPr>
            <a:normAutofit/>
          </a:bodyPr>
          <a:lstStyle/>
          <a:p>
            <a:r>
              <a:rPr kumimoji="1" lang="en-US" altLang="zh-TW" sz="2400" dirty="0"/>
              <a:t>Two types of projection:</a:t>
            </a:r>
          </a:p>
          <a:p>
            <a:pPr lvl="1"/>
            <a:r>
              <a:rPr kumimoji="1" lang="en-US" altLang="zh-TW" sz="2400" b="1" dirty="0"/>
              <a:t>perspective </a:t>
            </a:r>
            <a:r>
              <a:rPr kumimoji="1" lang="en-US" altLang="zh-TW" sz="2400" dirty="0"/>
              <a:t>and</a:t>
            </a:r>
            <a:r>
              <a:rPr kumimoji="1" lang="en-US" altLang="zh-TW" sz="2400" b="1" dirty="0"/>
              <a:t> orthographic</a:t>
            </a:r>
            <a:r>
              <a:rPr kumimoji="1" lang="en-US" altLang="zh-TW" sz="2400" dirty="0"/>
              <a:t> projection </a:t>
            </a:r>
            <a:endParaRPr kumimoji="1" lang="zh-TW" altLang="en-US" sz="2400" dirty="0"/>
          </a:p>
          <a:p>
            <a:endParaRPr kumimoji="1" lang="zh-TW" altLang="en-US" sz="2400" dirty="0"/>
          </a:p>
        </p:txBody>
      </p:sp>
      <p:pic>
        <p:nvPicPr>
          <p:cNvPr id="4" name="圖片 3" descr="一張含有 天線, 物件 的圖片&#10;&#10;自動產生的描述">
            <a:extLst>
              <a:ext uri="{FF2B5EF4-FFF2-40B4-BE49-F238E27FC236}">
                <a16:creationId xmlns:a16="http://schemas.microsoft.com/office/drawing/2014/main" id="{D637752B-3B2D-CC49-B332-522EA5F4B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197" y="2061679"/>
            <a:ext cx="4830514" cy="1500892"/>
          </a:xfrm>
          <a:prstGeom prst="rect">
            <a:avLst/>
          </a:prstGeom>
        </p:spPr>
      </p:pic>
      <p:pic>
        <p:nvPicPr>
          <p:cNvPr id="5" name="Picture 2">
            <a:extLst>
              <a:ext uri="{FF2B5EF4-FFF2-40B4-BE49-F238E27FC236}">
                <a16:creationId xmlns:a16="http://schemas.microsoft.com/office/drawing/2014/main" id="{84EAF15E-7DF2-A64A-ADB4-2AF5FFC7F3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509"/>
          <a:stretch/>
        </p:blipFill>
        <p:spPr bwMode="auto">
          <a:xfrm>
            <a:off x="5071295" y="3682977"/>
            <a:ext cx="1691537" cy="14378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esson 21 - NeHe, three.js and WebGL - Tutorial - GeoFX">
            <a:extLst>
              <a:ext uri="{FF2B5EF4-FFF2-40B4-BE49-F238E27FC236}">
                <a16:creationId xmlns:a16="http://schemas.microsoft.com/office/drawing/2014/main" id="{50FB491C-B4D4-0441-A6FE-1D13C9399C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8196" y="3682977"/>
            <a:ext cx="2971800" cy="14308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BBD4FC5-B2F3-354D-B855-D5987A726B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715"/>
          <a:stretch/>
        </p:blipFill>
        <p:spPr bwMode="auto">
          <a:xfrm>
            <a:off x="6788710" y="3691964"/>
            <a:ext cx="1718667" cy="1437858"/>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85AFFDFD-6E12-254C-8CEE-D7B2FD3F71EA}"/>
              </a:ext>
            </a:extLst>
          </p:cNvPr>
          <p:cNvSpPr txBox="1"/>
          <p:nvPr/>
        </p:nvSpPr>
        <p:spPr>
          <a:xfrm>
            <a:off x="1958196" y="2067240"/>
            <a:ext cx="2786340" cy="261610"/>
          </a:xfrm>
          <a:prstGeom prst="rect">
            <a:avLst/>
          </a:prstGeom>
          <a:noFill/>
        </p:spPr>
        <p:txBody>
          <a:bodyPr wrap="none" rtlCol="0">
            <a:spAutoFit/>
          </a:bodyPr>
          <a:lstStyle/>
          <a:p>
            <a:r>
              <a:rPr kumimoji="1" lang="en-US" altLang="zh-TW" sz="1100" dirty="0"/>
              <a:t>Perspective projection (real world projection)</a:t>
            </a:r>
            <a:endParaRPr kumimoji="1" lang="zh-TW" altLang="en-US" sz="1100" dirty="0"/>
          </a:p>
        </p:txBody>
      </p:sp>
      <p:sp>
        <p:nvSpPr>
          <p:cNvPr id="9" name="文字方塊 8">
            <a:extLst>
              <a:ext uri="{FF2B5EF4-FFF2-40B4-BE49-F238E27FC236}">
                <a16:creationId xmlns:a16="http://schemas.microsoft.com/office/drawing/2014/main" id="{5819451E-9044-2E49-9CDD-BB6702788F86}"/>
              </a:ext>
            </a:extLst>
          </p:cNvPr>
          <p:cNvSpPr txBox="1"/>
          <p:nvPr/>
        </p:nvSpPr>
        <p:spPr>
          <a:xfrm>
            <a:off x="4985800" y="2074176"/>
            <a:ext cx="1561646" cy="261610"/>
          </a:xfrm>
          <a:prstGeom prst="rect">
            <a:avLst/>
          </a:prstGeom>
          <a:noFill/>
        </p:spPr>
        <p:txBody>
          <a:bodyPr wrap="none" rtlCol="0">
            <a:spAutoFit/>
          </a:bodyPr>
          <a:lstStyle/>
          <a:p>
            <a:r>
              <a:rPr kumimoji="1" lang="en-US" altLang="zh-TW" sz="1100" dirty="0"/>
              <a:t>Orthographic projection</a:t>
            </a:r>
            <a:endParaRPr kumimoji="1" lang="zh-TW" altLang="en-US" sz="1100" dirty="0"/>
          </a:p>
        </p:txBody>
      </p:sp>
      <p:sp>
        <p:nvSpPr>
          <p:cNvPr id="10" name="文字方塊 9">
            <a:extLst>
              <a:ext uri="{FF2B5EF4-FFF2-40B4-BE49-F238E27FC236}">
                <a16:creationId xmlns:a16="http://schemas.microsoft.com/office/drawing/2014/main" id="{215F300B-8423-D848-B5EB-903CD4FED136}"/>
              </a:ext>
            </a:extLst>
          </p:cNvPr>
          <p:cNvSpPr txBox="1"/>
          <p:nvPr/>
        </p:nvSpPr>
        <p:spPr>
          <a:xfrm>
            <a:off x="7729270" y="4925020"/>
            <a:ext cx="862737" cy="230832"/>
          </a:xfrm>
          <a:prstGeom prst="rect">
            <a:avLst/>
          </a:prstGeom>
          <a:noFill/>
        </p:spPr>
        <p:txBody>
          <a:bodyPr wrap="none" rtlCol="0">
            <a:spAutoFit/>
          </a:bodyPr>
          <a:lstStyle/>
          <a:p>
            <a:r>
              <a:rPr kumimoji="1" lang="en-US" altLang="zh-TW" sz="900" dirty="0"/>
              <a:t>(orthographic)</a:t>
            </a:r>
            <a:endParaRPr kumimoji="1" lang="zh-TW" altLang="en-US" sz="900" dirty="0"/>
          </a:p>
        </p:txBody>
      </p:sp>
    </p:spTree>
    <p:extLst>
      <p:ext uri="{BB962C8B-B14F-4D97-AF65-F5344CB8AC3E}">
        <p14:creationId xmlns:p14="http://schemas.microsoft.com/office/powerpoint/2010/main" val="3036286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4EA80E-7BA1-364B-87C5-7F64E307202E}"/>
              </a:ext>
            </a:extLst>
          </p:cNvPr>
          <p:cNvSpPr>
            <a:spLocks noGrp="1"/>
          </p:cNvSpPr>
          <p:nvPr>
            <p:ph type="title"/>
          </p:nvPr>
        </p:nvSpPr>
        <p:spPr/>
        <p:txBody>
          <a:bodyPr>
            <a:noAutofit/>
          </a:bodyPr>
          <a:lstStyle/>
          <a:p>
            <a:r>
              <a:rPr kumimoji="1" lang="en-US" altLang="zh-TW" sz="2400" dirty="0"/>
              <a:t>Orthographic Projection Matrix (View to Clip Space)</a:t>
            </a:r>
            <a:endParaRPr kumimoji="1" lang="zh-TW" altLang="en-US" sz="2400" dirty="0"/>
          </a:p>
        </p:txBody>
      </p:sp>
      <p:sp>
        <p:nvSpPr>
          <p:cNvPr id="3" name="內容版面配置區 2">
            <a:extLst>
              <a:ext uri="{FF2B5EF4-FFF2-40B4-BE49-F238E27FC236}">
                <a16:creationId xmlns:a16="http://schemas.microsoft.com/office/drawing/2014/main" id="{DE93E8AF-8B17-0E40-BCE1-F6E0AD0282C9}"/>
              </a:ext>
            </a:extLst>
          </p:cNvPr>
          <p:cNvSpPr>
            <a:spLocks noGrp="1"/>
          </p:cNvSpPr>
          <p:nvPr>
            <p:ph idx="1"/>
          </p:nvPr>
        </p:nvSpPr>
        <p:spPr/>
        <p:txBody>
          <a:bodyPr>
            <a:normAutofit/>
          </a:bodyPr>
          <a:lstStyle/>
          <a:p>
            <a:r>
              <a:rPr kumimoji="1" lang="en-US" altLang="zh-TW" sz="1800" b="1" dirty="0"/>
              <a:t>Orthographic project</a:t>
            </a:r>
            <a:r>
              <a:rPr kumimoji="1" lang="en-US" altLang="zh-TW" sz="1800" dirty="0"/>
              <a:t>: all objects appear at the same scale</a:t>
            </a:r>
          </a:p>
          <a:p>
            <a:r>
              <a:rPr kumimoji="1" lang="en-US" altLang="zh-TW" sz="1800" dirty="0"/>
              <a:t>To do the orthographic projection, you should define the size of area that camera can see (width for x-axis, height for y-axis, z-near and z-far for z-axis)</a:t>
            </a:r>
            <a:endParaRPr kumimoji="1" lang="zh-TW" altLang="en-US" sz="1800" dirty="0"/>
          </a:p>
        </p:txBody>
      </p:sp>
      <p:pic>
        <p:nvPicPr>
          <p:cNvPr id="5122" name="Picture 2">
            <a:extLst>
              <a:ext uri="{FF2B5EF4-FFF2-40B4-BE49-F238E27FC236}">
                <a16:creationId xmlns:a16="http://schemas.microsoft.com/office/drawing/2014/main" id="{AD0F0A09-AF0E-9344-A4D2-017F7C9F8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611" y="2546272"/>
            <a:ext cx="4839059" cy="215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039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4EA80E-7BA1-364B-87C5-7F64E307202E}"/>
              </a:ext>
            </a:extLst>
          </p:cNvPr>
          <p:cNvSpPr>
            <a:spLocks noGrp="1"/>
          </p:cNvSpPr>
          <p:nvPr>
            <p:ph type="title"/>
          </p:nvPr>
        </p:nvSpPr>
        <p:spPr/>
        <p:txBody>
          <a:bodyPr>
            <a:noAutofit/>
          </a:bodyPr>
          <a:lstStyle/>
          <a:p>
            <a:r>
              <a:rPr kumimoji="1" lang="en-US" altLang="zh-TW" sz="2400" dirty="0"/>
              <a:t>Orthographic Projection Matrix (View to Clip Space)</a:t>
            </a:r>
            <a:endParaRPr kumimoji="1" lang="zh-TW" altLang="en-US" sz="2400" dirty="0"/>
          </a:p>
        </p:txBody>
      </p:sp>
      <p:pic>
        <p:nvPicPr>
          <p:cNvPr id="6146" name="Picture 2">
            <a:extLst>
              <a:ext uri="{FF2B5EF4-FFF2-40B4-BE49-F238E27FC236}">
                <a16:creationId xmlns:a16="http://schemas.microsoft.com/office/drawing/2014/main" id="{2E4D093D-B33D-8646-9C79-2081BD331A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4344" y="1678437"/>
            <a:ext cx="3683045" cy="15057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29B8627-8795-284B-AE0C-7FDA67CE8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027" y="1962827"/>
            <a:ext cx="2277134" cy="2241274"/>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1D307CE5-72FC-9147-9E14-E2B546A3CAAB}"/>
              </a:ext>
            </a:extLst>
          </p:cNvPr>
          <p:cNvSpPr txBox="1"/>
          <p:nvPr/>
        </p:nvSpPr>
        <p:spPr>
          <a:xfrm>
            <a:off x="1578802" y="1241263"/>
            <a:ext cx="3959354" cy="523220"/>
          </a:xfrm>
          <a:prstGeom prst="rect">
            <a:avLst/>
          </a:prstGeom>
          <a:noFill/>
        </p:spPr>
        <p:txBody>
          <a:bodyPr wrap="none" rtlCol="0">
            <a:spAutoFit/>
          </a:bodyPr>
          <a:lstStyle/>
          <a:p>
            <a:pPr algn="ctr"/>
            <a:r>
              <a:rPr kumimoji="1" lang="en-US" altLang="zh-TW" sz="1400" dirty="0"/>
              <a:t>Orthographic projection matrix </a:t>
            </a:r>
          </a:p>
          <a:p>
            <a:pPr algn="ctr"/>
            <a:r>
              <a:rPr kumimoji="1" lang="en-US" altLang="zh-TW" sz="1400" dirty="0"/>
              <a:t>(simple version: if </a:t>
            </a:r>
            <a:r>
              <a:rPr kumimoji="1" lang="en-US" altLang="zh-TW" sz="1400" dirty="0" err="1"/>
              <a:t>xmin</a:t>
            </a:r>
            <a:r>
              <a:rPr kumimoji="1" lang="en-US" altLang="zh-TW" sz="1400" dirty="0"/>
              <a:t> == -</a:t>
            </a:r>
            <a:r>
              <a:rPr kumimoji="1" lang="en-US" altLang="zh-TW" sz="1400" dirty="0" err="1"/>
              <a:t>xmax</a:t>
            </a:r>
            <a:r>
              <a:rPr kumimoji="1" lang="en-US" altLang="zh-TW" sz="1400" dirty="0"/>
              <a:t> and </a:t>
            </a:r>
            <a:r>
              <a:rPr kumimoji="1" lang="en-US" altLang="zh-TW" sz="1400" dirty="0" err="1"/>
              <a:t>ymin</a:t>
            </a:r>
            <a:r>
              <a:rPr kumimoji="1" lang="en-US" altLang="zh-TW" sz="1400" dirty="0"/>
              <a:t>==-</a:t>
            </a:r>
            <a:r>
              <a:rPr kumimoji="1" lang="en-US" altLang="zh-TW" sz="1400" dirty="0" err="1"/>
              <a:t>ymax</a:t>
            </a:r>
            <a:r>
              <a:rPr kumimoji="1" lang="en-US" altLang="zh-TW" sz="1400" dirty="0"/>
              <a:t>)</a:t>
            </a:r>
            <a:endParaRPr kumimoji="1" lang="zh-TW" altLang="en-US" sz="1400" dirty="0"/>
          </a:p>
        </p:txBody>
      </p:sp>
      <p:pic>
        <p:nvPicPr>
          <p:cNvPr id="8" name="Picture 2">
            <a:extLst>
              <a:ext uri="{FF2B5EF4-FFF2-40B4-BE49-F238E27FC236}">
                <a16:creationId xmlns:a16="http://schemas.microsoft.com/office/drawing/2014/main" id="{E1226253-120E-C542-8470-56BDA65BF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8418" y="3331951"/>
            <a:ext cx="4174895" cy="186047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DEC5FD4A-3E46-114F-BF77-61DECAE25968}"/>
              </a:ext>
            </a:extLst>
          </p:cNvPr>
          <p:cNvSpPr txBox="1"/>
          <p:nvPr/>
        </p:nvSpPr>
        <p:spPr>
          <a:xfrm>
            <a:off x="7268439" y="4319294"/>
            <a:ext cx="809837" cy="276999"/>
          </a:xfrm>
          <a:prstGeom prst="rect">
            <a:avLst/>
          </a:prstGeom>
          <a:noFill/>
        </p:spPr>
        <p:txBody>
          <a:bodyPr wrap="none" rtlCol="0">
            <a:spAutoFit/>
          </a:bodyPr>
          <a:lstStyle/>
          <a:p>
            <a:r>
              <a:rPr kumimoji="1" lang="en-US" altLang="zh-TW" sz="1200" dirty="0"/>
              <a:t>Clip space</a:t>
            </a:r>
            <a:endParaRPr kumimoji="1" lang="zh-TW" altLang="en-US" sz="1200" dirty="0"/>
          </a:p>
        </p:txBody>
      </p:sp>
      <p:sp>
        <p:nvSpPr>
          <p:cNvPr id="10" name="文字方塊 9">
            <a:extLst>
              <a:ext uri="{FF2B5EF4-FFF2-40B4-BE49-F238E27FC236}">
                <a16:creationId xmlns:a16="http://schemas.microsoft.com/office/drawing/2014/main" id="{91F0E6CC-63E4-934C-9C81-36C0E5E896E7}"/>
              </a:ext>
            </a:extLst>
          </p:cNvPr>
          <p:cNvSpPr txBox="1"/>
          <p:nvPr/>
        </p:nvSpPr>
        <p:spPr>
          <a:xfrm>
            <a:off x="1488418" y="4848458"/>
            <a:ext cx="886012" cy="276999"/>
          </a:xfrm>
          <a:prstGeom prst="rect">
            <a:avLst/>
          </a:prstGeom>
          <a:noFill/>
        </p:spPr>
        <p:txBody>
          <a:bodyPr wrap="none" rtlCol="0">
            <a:spAutoFit/>
          </a:bodyPr>
          <a:lstStyle/>
          <a:p>
            <a:r>
              <a:rPr kumimoji="1" lang="en-US" altLang="zh-TW" sz="1200" dirty="0"/>
              <a:t>View space</a:t>
            </a:r>
            <a:endParaRPr kumimoji="1" lang="zh-TW" altLang="en-US" sz="1200" dirty="0"/>
          </a:p>
        </p:txBody>
      </p:sp>
      <p:pic>
        <p:nvPicPr>
          <p:cNvPr id="6150" name="Picture 6" descr="融合箭头在一个向上箭头箭头集3icon图标免费下载-图标fbpvgrqn-88ICON图标库">
            <a:extLst>
              <a:ext uri="{FF2B5EF4-FFF2-40B4-BE49-F238E27FC236}">
                <a16:creationId xmlns:a16="http://schemas.microsoft.com/office/drawing/2014/main" id="{F8D7ED20-CBDC-CF45-AAAD-233DE1A4F8D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222" b="89778" l="9778" r="89778">
                        <a14:foregroundMark x1="41333" y1="9778" x2="53778" y2="8889"/>
                        <a14:foregroundMark x1="44444" y1="5778" x2="52444" y2="5778"/>
                        <a14:foregroundMark x1="50222" y1="2222" x2="51556" y2="3556"/>
                      </a14:backgroundRemoval>
                    </a14:imgEffect>
                  </a14:imgLayer>
                </a14:imgProps>
              </a:ext>
              <a:ext uri="{28A0092B-C50C-407E-A947-70E740481C1C}">
                <a14:useLocalDpi xmlns:a14="http://schemas.microsoft.com/office/drawing/2010/main" val="0"/>
              </a:ext>
            </a:extLst>
          </a:blip>
          <a:srcRect/>
          <a:stretch>
            <a:fillRect/>
          </a:stretch>
        </p:blipFill>
        <p:spPr bwMode="auto">
          <a:xfrm rot="5400000">
            <a:off x="5219781" y="2813550"/>
            <a:ext cx="1331347" cy="9361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D5A74463-2BF1-FF4F-B2F1-EF891E4B26B7}"/>
                  </a:ext>
                </a:extLst>
              </p:cNvPr>
              <p:cNvSpPr/>
              <p:nvPr/>
            </p:nvSpPr>
            <p:spPr>
              <a:xfrm>
                <a:off x="6072599" y="1011096"/>
                <a:ext cx="1600758" cy="370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TW" i="1" smtClean="0">
                              <a:latin typeface="Cambria Math" panose="02040503050406030204" pitchFamily="18" charset="0"/>
                            </a:rPr>
                          </m:ctrlPr>
                        </m:sSupPr>
                        <m:e>
                          <m:r>
                            <a:rPr kumimoji="1" lang="en-US" altLang="zh-TW" i="1">
                              <a:latin typeface="Cambria Math" panose="02040503050406030204" pitchFamily="18" charset="0"/>
                            </a:rPr>
                            <m:t>𝑣</m:t>
                          </m:r>
                        </m:e>
                        <m:sup>
                          <m:r>
                            <a:rPr kumimoji="1" lang="en-US" altLang="zh-TW" b="0" i="1" smtClean="0">
                              <a:latin typeface="Cambria Math" panose="02040503050406030204" pitchFamily="18" charset="0"/>
                            </a:rPr>
                            <m:t>𝐶</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r>
                            <a:rPr kumimoji="1" lang="en-US" altLang="zh-TW" i="1">
                              <a:latin typeface="Cambria Math" panose="02040503050406030204" pitchFamily="18" charset="0"/>
                            </a:rPr>
                            <m:t>𝑀</m:t>
                          </m:r>
                        </m:e>
                        <m:sup>
                          <m:r>
                            <a:rPr kumimoji="1" lang="en-US" altLang="zh-TW" b="0" i="1" smtClean="0">
                              <a:latin typeface="Cambria Math" panose="02040503050406030204" pitchFamily="18" charset="0"/>
                            </a:rPr>
                            <m:t>𝑃</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r>
                            <a:rPr kumimoji="1" lang="en-US" altLang="zh-TW" i="1">
                              <a:latin typeface="Cambria Math" panose="02040503050406030204" pitchFamily="18" charset="0"/>
                            </a:rPr>
                            <m:t>𝑣</m:t>
                          </m:r>
                        </m:e>
                        <m:sup>
                          <m:r>
                            <a:rPr kumimoji="1" lang="en-US" altLang="zh-TW" b="0" i="1" smtClean="0">
                              <a:latin typeface="Cambria Math" panose="02040503050406030204" pitchFamily="18" charset="0"/>
                            </a:rPr>
                            <m:t>𝑉</m:t>
                          </m:r>
                        </m:sup>
                      </m:sSup>
                    </m:oMath>
                  </m:oMathPara>
                </a14:m>
                <a:endParaRPr lang="zh-TW" altLang="en-US" dirty="0"/>
              </a:p>
            </p:txBody>
          </p:sp>
        </mc:Choice>
        <mc:Fallback xmlns="">
          <p:sp>
            <p:nvSpPr>
              <p:cNvPr id="9" name="矩形 8">
                <a:extLst>
                  <a:ext uri="{FF2B5EF4-FFF2-40B4-BE49-F238E27FC236}">
                    <a16:creationId xmlns:a16="http://schemas.microsoft.com/office/drawing/2014/main" id="{D5A74463-2BF1-FF4F-B2F1-EF891E4B26B7}"/>
                  </a:ext>
                </a:extLst>
              </p:cNvPr>
              <p:cNvSpPr>
                <a:spLocks noRot="1" noChangeAspect="1" noMove="1" noResize="1" noEditPoints="1" noAdjustHandles="1" noChangeArrowheads="1" noChangeShapeType="1" noTextEdit="1"/>
              </p:cNvSpPr>
              <p:nvPr/>
            </p:nvSpPr>
            <p:spPr>
              <a:xfrm>
                <a:off x="6072599" y="1011096"/>
                <a:ext cx="1600758" cy="370230"/>
              </a:xfrm>
              <a:prstGeom prst="rect">
                <a:avLst/>
              </a:prstGeom>
              <a:blipFill>
                <a:blip r:embed="rId7"/>
                <a:stretch>
                  <a:fillRect/>
                </a:stretch>
              </a:blipFill>
            </p:spPr>
            <p:txBody>
              <a:bodyPr/>
              <a:lstStyle/>
              <a:p>
                <a:r>
                  <a:rPr lang="zh-TW" altLang="en-US">
                    <a:noFill/>
                  </a:rPr>
                  <a:t> </a:t>
                </a:r>
              </a:p>
            </p:txBody>
          </p:sp>
        </mc:Fallback>
      </mc:AlternateContent>
      <p:cxnSp>
        <p:nvCxnSpPr>
          <p:cNvPr id="16" name="直線箭頭接點 15">
            <a:extLst>
              <a:ext uri="{FF2B5EF4-FFF2-40B4-BE49-F238E27FC236}">
                <a16:creationId xmlns:a16="http://schemas.microsoft.com/office/drawing/2014/main" id="{18A70807-5622-7E44-8E6C-0DAA7812F293}"/>
              </a:ext>
            </a:extLst>
          </p:cNvPr>
          <p:cNvCxnSpPr>
            <a:cxnSpLocks/>
          </p:cNvCxnSpPr>
          <p:nvPr/>
        </p:nvCxnSpPr>
        <p:spPr>
          <a:xfrm flipH="1" flipV="1">
            <a:off x="7392814" y="1287490"/>
            <a:ext cx="263291" cy="19813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EF9BE0E5-8897-7942-B22D-6BC378A84C22}"/>
              </a:ext>
            </a:extLst>
          </p:cNvPr>
          <p:cNvSpPr txBox="1"/>
          <p:nvPr/>
        </p:nvSpPr>
        <p:spPr>
          <a:xfrm>
            <a:off x="7582594" y="1474835"/>
            <a:ext cx="1443024" cy="261610"/>
          </a:xfrm>
          <a:prstGeom prst="rect">
            <a:avLst/>
          </a:prstGeom>
          <a:noFill/>
        </p:spPr>
        <p:txBody>
          <a:bodyPr wrap="none" rtlCol="0">
            <a:spAutoFit/>
          </a:bodyPr>
          <a:lstStyle/>
          <a:p>
            <a:r>
              <a:rPr kumimoji="1" lang="en-US" altLang="zh-TW" sz="1050" dirty="0"/>
              <a:t>Vertices in view space</a:t>
            </a:r>
            <a:endParaRPr kumimoji="1" lang="zh-TW" altLang="en-US" sz="1050" dirty="0"/>
          </a:p>
        </p:txBody>
      </p:sp>
      <p:cxnSp>
        <p:nvCxnSpPr>
          <p:cNvPr id="19" name="直線箭頭接點 18">
            <a:extLst>
              <a:ext uri="{FF2B5EF4-FFF2-40B4-BE49-F238E27FC236}">
                <a16:creationId xmlns:a16="http://schemas.microsoft.com/office/drawing/2014/main" id="{8DE4BFBF-9B10-7F41-A5FD-6E90FEBC22E0}"/>
              </a:ext>
            </a:extLst>
          </p:cNvPr>
          <p:cNvCxnSpPr>
            <a:cxnSpLocks/>
            <a:stCxn id="20" idx="0"/>
          </p:cNvCxnSpPr>
          <p:nvPr/>
        </p:nvCxnSpPr>
        <p:spPr>
          <a:xfrm flipH="1" flipV="1">
            <a:off x="6907136" y="1349586"/>
            <a:ext cx="112644" cy="26449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DA880C34-5AAD-734E-87FB-AC5BE8768D72}"/>
              </a:ext>
            </a:extLst>
          </p:cNvPr>
          <p:cNvSpPr txBox="1"/>
          <p:nvPr/>
        </p:nvSpPr>
        <p:spPr>
          <a:xfrm>
            <a:off x="6456965" y="1614080"/>
            <a:ext cx="1125629" cy="253916"/>
          </a:xfrm>
          <a:prstGeom prst="rect">
            <a:avLst/>
          </a:prstGeom>
          <a:noFill/>
        </p:spPr>
        <p:txBody>
          <a:bodyPr wrap="none" rtlCol="0">
            <a:spAutoFit/>
          </a:bodyPr>
          <a:lstStyle/>
          <a:p>
            <a:r>
              <a:rPr kumimoji="1" lang="en-US" altLang="zh-TW" sz="1050" dirty="0"/>
              <a:t>Projection matrix</a:t>
            </a:r>
            <a:endParaRPr kumimoji="1" lang="zh-TW" altLang="en-US" sz="1050" dirty="0"/>
          </a:p>
        </p:txBody>
      </p:sp>
      <p:cxnSp>
        <p:nvCxnSpPr>
          <p:cNvPr id="22" name="直線箭頭接點 21">
            <a:extLst>
              <a:ext uri="{FF2B5EF4-FFF2-40B4-BE49-F238E27FC236}">
                <a16:creationId xmlns:a16="http://schemas.microsoft.com/office/drawing/2014/main" id="{EC2C8A27-61F7-BA49-9FC9-E33CF38EE725}"/>
              </a:ext>
            </a:extLst>
          </p:cNvPr>
          <p:cNvCxnSpPr>
            <a:cxnSpLocks/>
          </p:cNvCxnSpPr>
          <p:nvPr/>
        </p:nvCxnSpPr>
        <p:spPr>
          <a:xfrm>
            <a:off x="5745192" y="1131886"/>
            <a:ext cx="396816" cy="643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6766DA84-C6A2-9841-BE8E-05C3C698219E}"/>
              </a:ext>
            </a:extLst>
          </p:cNvPr>
          <p:cNvSpPr txBox="1"/>
          <p:nvPr/>
        </p:nvSpPr>
        <p:spPr>
          <a:xfrm>
            <a:off x="4544619" y="942295"/>
            <a:ext cx="1322798" cy="253916"/>
          </a:xfrm>
          <a:prstGeom prst="rect">
            <a:avLst/>
          </a:prstGeom>
          <a:noFill/>
        </p:spPr>
        <p:txBody>
          <a:bodyPr wrap="none" rtlCol="0">
            <a:spAutoFit/>
          </a:bodyPr>
          <a:lstStyle/>
          <a:p>
            <a:r>
              <a:rPr kumimoji="1" lang="en-US" altLang="zh-TW" sz="1050" dirty="0"/>
              <a:t>Vertices in clip space</a:t>
            </a:r>
            <a:endParaRPr kumimoji="1" lang="zh-TW" altLang="en-US" sz="1050" dirty="0"/>
          </a:p>
        </p:txBody>
      </p:sp>
    </p:spTree>
    <p:extLst>
      <p:ext uri="{BB962C8B-B14F-4D97-AF65-F5344CB8AC3E}">
        <p14:creationId xmlns:p14="http://schemas.microsoft.com/office/powerpoint/2010/main" val="330804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C85E69-2144-AF44-B916-E842828C4949}"/>
              </a:ext>
            </a:extLst>
          </p:cNvPr>
          <p:cNvSpPr>
            <a:spLocks noGrp="1"/>
          </p:cNvSpPr>
          <p:nvPr>
            <p:ph type="title"/>
          </p:nvPr>
        </p:nvSpPr>
        <p:spPr/>
        <p:txBody>
          <a:bodyPr>
            <a:noAutofit/>
          </a:bodyPr>
          <a:lstStyle/>
          <a:p>
            <a:r>
              <a:rPr kumimoji="1" lang="en-US" altLang="zh-TW" sz="2400" dirty="0"/>
              <a:t>Orthographic Projection Matrix (View to Clip Space)</a:t>
            </a:r>
            <a:endParaRPr kumimoji="1" lang="zh-TW" altLang="en-US" sz="2400" dirty="0"/>
          </a:p>
        </p:txBody>
      </p:sp>
      <p:sp>
        <p:nvSpPr>
          <p:cNvPr id="3" name="內容版面配置區 2">
            <a:extLst>
              <a:ext uri="{FF2B5EF4-FFF2-40B4-BE49-F238E27FC236}">
                <a16:creationId xmlns:a16="http://schemas.microsoft.com/office/drawing/2014/main" id="{F5F0CE64-7E77-1841-BF9D-BDB6C25F086B}"/>
              </a:ext>
            </a:extLst>
          </p:cNvPr>
          <p:cNvSpPr>
            <a:spLocks noGrp="1"/>
          </p:cNvSpPr>
          <p:nvPr>
            <p:ph idx="1"/>
          </p:nvPr>
        </p:nvSpPr>
        <p:spPr/>
        <p:txBody>
          <a:bodyPr>
            <a:normAutofit/>
          </a:bodyPr>
          <a:lstStyle/>
          <a:p>
            <a:r>
              <a:rPr kumimoji="1" lang="en-US" altLang="zh-TW" sz="1600" dirty="0"/>
              <a:t>How to create an orthographic projection matrix?</a:t>
            </a:r>
          </a:p>
          <a:p>
            <a:pPr lvl="1"/>
            <a:r>
              <a:rPr kumimoji="1" lang="en-US" altLang="zh-TW" sz="1600" dirty="0"/>
              <a:t>”</a:t>
            </a:r>
            <a:r>
              <a:rPr kumimoji="1" lang="en-US" altLang="zh-TW" sz="1600" dirty="0" err="1"/>
              <a:t>setOrtho</a:t>
            </a:r>
            <a:r>
              <a:rPr kumimoji="1" lang="en-US" altLang="zh-TW" sz="1600" dirty="0"/>
              <a:t>()” in </a:t>
            </a:r>
            <a:r>
              <a:rPr kumimoji="1" lang="en-US" altLang="zh-TW" sz="1600" dirty="0" err="1"/>
              <a:t>cuon-matrix.js</a:t>
            </a:r>
            <a:endParaRPr kumimoji="1" lang="en-US" altLang="zh-TW" sz="1600" dirty="0"/>
          </a:p>
          <a:p>
            <a:r>
              <a:rPr kumimoji="1" lang="en-US" altLang="zh-TW" sz="1600" dirty="0"/>
              <a:t>Matrix4.setOrtho(</a:t>
            </a:r>
            <a:r>
              <a:rPr kumimoji="1" lang="en-US" altLang="zh-TW" sz="1600" dirty="0" err="1"/>
              <a:t>xmin</a:t>
            </a:r>
            <a:r>
              <a:rPr kumimoji="1" lang="en-US" altLang="zh-TW" sz="1600" dirty="0"/>
              <a:t>, </a:t>
            </a:r>
            <a:r>
              <a:rPr kumimoji="1" lang="en-US" altLang="zh-TW" sz="1600" dirty="0" err="1"/>
              <a:t>xmax</a:t>
            </a:r>
            <a:r>
              <a:rPr kumimoji="1" lang="en-US" altLang="zh-TW" sz="1600" dirty="0"/>
              <a:t>, </a:t>
            </a:r>
            <a:r>
              <a:rPr kumimoji="1" lang="en-US" altLang="zh-TW" sz="1600" dirty="0" err="1"/>
              <a:t>ymin</a:t>
            </a:r>
            <a:r>
              <a:rPr kumimoji="1" lang="en-US" altLang="zh-TW" sz="1600" dirty="0"/>
              <a:t>, </a:t>
            </a:r>
            <a:r>
              <a:rPr kumimoji="1" lang="en-US" altLang="zh-TW" sz="1600" dirty="0" err="1"/>
              <a:t>ymax</a:t>
            </a:r>
            <a:r>
              <a:rPr kumimoji="1" lang="en-US" altLang="zh-TW" sz="1600" dirty="0"/>
              <a:t>, </a:t>
            </a:r>
            <a:r>
              <a:rPr kumimoji="1" lang="en-US" altLang="zh-TW" sz="1600" dirty="0" err="1"/>
              <a:t>znear</a:t>
            </a:r>
            <a:r>
              <a:rPr kumimoji="1" lang="en-US" altLang="zh-TW" sz="1600" dirty="0"/>
              <a:t>, </a:t>
            </a:r>
            <a:r>
              <a:rPr kumimoji="1" lang="en-US" altLang="zh-TW" sz="1600" dirty="0" err="1"/>
              <a:t>zfar</a:t>
            </a:r>
            <a:r>
              <a:rPr kumimoji="1" lang="en-US" altLang="zh-TW" sz="1600" dirty="0"/>
              <a:t>)</a:t>
            </a:r>
          </a:p>
          <a:p>
            <a:pPr lvl="1"/>
            <a:r>
              <a:rPr kumimoji="1" lang="en-US" altLang="zh-TW" sz="1600" dirty="0" err="1"/>
              <a:t>xmin</a:t>
            </a:r>
            <a:r>
              <a:rPr kumimoji="1" lang="en-US" altLang="zh-TW" sz="1600" dirty="0"/>
              <a:t>, </a:t>
            </a:r>
            <a:r>
              <a:rPr kumimoji="1" lang="en-US" altLang="zh-TW" sz="1600" dirty="0" err="1"/>
              <a:t>xmax</a:t>
            </a:r>
            <a:r>
              <a:rPr kumimoji="1" lang="en-US" altLang="zh-TW" sz="1600" dirty="0"/>
              <a:t>: boundaries along the x-axis of the clip space (define width)</a:t>
            </a:r>
          </a:p>
          <a:p>
            <a:pPr lvl="1"/>
            <a:r>
              <a:rPr kumimoji="1" lang="en-US" altLang="zh-TW" sz="1600" dirty="0" err="1"/>
              <a:t>ymin</a:t>
            </a:r>
            <a:r>
              <a:rPr kumimoji="1" lang="en-US" altLang="zh-TW" sz="1600" dirty="0"/>
              <a:t>, </a:t>
            </a:r>
            <a:r>
              <a:rPr kumimoji="1" lang="en-US" altLang="zh-TW" sz="1600" dirty="0" err="1"/>
              <a:t>ymax</a:t>
            </a:r>
            <a:r>
              <a:rPr kumimoji="1" lang="en-US" altLang="zh-TW" sz="1600" dirty="0"/>
              <a:t>: boundaries along the y-axis of the clip space (define height)</a:t>
            </a:r>
          </a:p>
          <a:p>
            <a:pPr lvl="1"/>
            <a:r>
              <a:rPr kumimoji="1" lang="en-US" altLang="zh-TW" sz="1600" dirty="0" err="1"/>
              <a:t>znear</a:t>
            </a:r>
            <a:r>
              <a:rPr kumimoji="1" lang="en-US" altLang="zh-TW" sz="1600" dirty="0"/>
              <a:t>, </a:t>
            </a:r>
            <a:r>
              <a:rPr kumimoji="1" lang="en-US" altLang="zh-TW" sz="1600" dirty="0" err="1"/>
              <a:t>zfar</a:t>
            </a:r>
            <a:r>
              <a:rPr kumimoji="1" lang="en-US" altLang="zh-TW" sz="1600" dirty="0"/>
              <a:t>: boundaries along the z-axis of the clip space</a:t>
            </a:r>
            <a:endParaRPr kumimoji="1" lang="zh-TW" altLang="en-US" sz="1600" dirty="0"/>
          </a:p>
        </p:txBody>
      </p:sp>
      <p:pic>
        <p:nvPicPr>
          <p:cNvPr id="9" name="Picture 2">
            <a:extLst>
              <a:ext uri="{FF2B5EF4-FFF2-40B4-BE49-F238E27FC236}">
                <a16:creationId xmlns:a16="http://schemas.microsoft.com/office/drawing/2014/main" id="{B5C21D34-3F13-7846-97F5-5DC7D9A89C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9754" y="3283030"/>
            <a:ext cx="4174895" cy="1860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942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D897E-D8A1-0540-9C11-6CD745D2DBA0}"/>
              </a:ext>
            </a:extLst>
          </p:cNvPr>
          <p:cNvSpPr>
            <a:spLocks noGrp="1"/>
          </p:cNvSpPr>
          <p:nvPr>
            <p:ph type="title"/>
          </p:nvPr>
        </p:nvSpPr>
        <p:spPr/>
        <p:txBody>
          <a:bodyPr/>
          <a:lstStyle/>
          <a:p>
            <a:r>
              <a:rPr kumimoji="1" lang="en-US" altLang="zh-TW" dirty="0"/>
              <a:t>Coordinate System (Space)</a:t>
            </a:r>
            <a:endParaRPr kumimoji="1" lang="zh-TW" altLang="en-US" dirty="0"/>
          </a:p>
        </p:txBody>
      </p:sp>
      <p:pic>
        <p:nvPicPr>
          <p:cNvPr id="10242" name="Picture 2">
            <a:extLst>
              <a:ext uri="{FF2B5EF4-FFF2-40B4-BE49-F238E27FC236}">
                <a16:creationId xmlns:a16="http://schemas.microsoft.com/office/drawing/2014/main" id="{62BA34B9-6213-6F4C-B6CA-64D0CCAEC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990" y="1420722"/>
            <a:ext cx="6598302" cy="324989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296277D1-9579-7D46-87EA-2877737655F9}"/>
              </a:ext>
            </a:extLst>
          </p:cNvPr>
          <p:cNvSpPr txBox="1"/>
          <p:nvPr/>
        </p:nvSpPr>
        <p:spPr>
          <a:xfrm>
            <a:off x="5137141" y="4770474"/>
            <a:ext cx="3945311" cy="400110"/>
          </a:xfrm>
          <a:prstGeom prst="rect">
            <a:avLst/>
          </a:prstGeom>
          <a:noFill/>
        </p:spPr>
        <p:txBody>
          <a:bodyPr wrap="none" rtlCol="0">
            <a:spAutoFit/>
          </a:bodyPr>
          <a:lstStyle/>
          <a:p>
            <a:r>
              <a:rPr kumimoji="1" lang="en" altLang="zh-TW" sz="1000" dirty="0">
                <a:hlinkClick r:id="rId4"/>
              </a:rPr>
              <a:t>https://learnopengl.com/Getting-started/Coordinate-Systems</a:t>
            </a:r>
            <a:endParaRPr kumimoji="1" lang="en" altLang="zh-TW" sz="1000" dirty="0"/>
          </a:p>
          <a:p>
            <a:r>
              <a:rPr kumimoji="1" lang="en" altLang="zh-TW" sz="1000" dirty="0">
                <a:hlinkClick r:id="rId5"/>
              </a:rPr>
              <a:t>http://www.codinglabs.net/article_world_view_projection_matrix.aspx</a:t>
            </a:r>
            <a:r>
              <a:rPr kumimoji="1" lang="en" altLang="zh-TW" sz="1000" dirty="0"/>
              <a:t> </a:t>
            </a:r>
            <a:endParaRPr kumimoji="1" lang="zh-TW" altLang="en-US" sz="1000" dirty="0"/>
          </a:p>
        </p:txBody>
      </p:sp>
      <p:cxnSp>
        <p:nvCxnSpPr>
          <p:cNvPr id="11" name="直線箭頭接點 10">
            <a:extLst>
              <a:ext uri="{FF2B5EF4-FFF2-40B4-BE49-F238E27FC236}">
                <a16:creationId xmlns:a16="http://schemas.microsoft.com/office/drawing/2014/main" id="{5E4611BB-78DC-1B4D-A7AC-0EA1754468C9}"/>
              </a:ext>
            </a:extLst>
          </p:cNvPr>
          <p:cNvCxnSpPr>
            <a:cxnSpLocks/>
          </p:cNvCxnSpPr>
          <p:nvPr/>
        </p:nvCxnSpPr>
        <p:spPr>
          <a:xfrm flipH="1">
            <a:off x="5837826" y="2924170"/>
            <a:ext cx="254217" cy="1941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A45EC9B5-FDDB-0142-98D7-2D5848168D79}"/>
              </a:ext>
            </a:extLst>
          </p:cNvPr>
          <p:cNvSpPr txBox="1"/>
          <p:nvPr/>
        </p:nvSpPr>
        <p:spPr>
          <a:xfrm>
            <a:off x="6060669" y="2639669"/>
            <a:ext cx="2490682" cy="461665"/>
          </a:xfrm>
          <a:prstGeom prst="rect">
            <a:avLst/>
          </a:prstGeom>
          <a:noFill/>
        </p:spPr>
        <p:txBody>
          <a:bodyPr wrap="none" rtlCol="0">
            <a:spAutoFit/>
          </a:bodyPr>
          <a:lstStyle/>
          <a:p>
            <a:r>
              <a:rPr kumimoji="1" lang="en-US" altLang="zh-TW" sz="1200" b="1" dirty="0">
                <a:solidFill>
                  <a:srgbClr val="C00000"/>
                </a:solidFill>
              </a:rPr>
              <a:t>What “</a:t>
            </a:r>
            <a:r>
              <a:rPr kumimoji="1" lang="en-US" altLang="zh-TW" sz="1200" b="1" dirty="0" err="1">
                <a:solidFill>
                  <a:srgbClr val="C00000"/>
                </a:solidFill>
              </a:rPr>
              <a:t>gl_Position</a:t>
            </a:r>
            <a:r>
              <a:rPr kumimoji="1" lang="en-US" altLang="zh-TW" sz="1200" b="1" dirty="0">
                <a:solidFill>
                  <a:srgbClr val="C00000"/>
                </a:solidFill>
              </a:rPr>
              <a:t>” in shader wants </a:t>
            </a:r>
          </a:p>
          <a:p>
            <a:r>
              <a:rPr kumimoji="1" lang="en-US" altLang="zh-TW" sz="1200" b="1" dirty="0">
                <a:solidFill>
                  <a:srgbClr val="C00000"/>
                </a:solidFill>
              </a:rPr>
              <a:t>is the coordinate in clip space</a:t>
            </a:r>
            <a:endParaRPr kumimoji="1" lang="zh-TW" altLang="en-US" sz="1200" b="1" dirty="0">
              <a:solidFill>
                <a:srgbClr val="C00000"/>
              </a:solidFill>
            </a:endParaRPr>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2CCF47E6-434D-664A-8AC5-8F8336286208}"/>
                  </a:ext>
                </a:extLst>
              </p:cNvPr>
              <p:cNvSpPr txBox="1"/>
              <p:nvPr/>
            </p:nvSpPr>
            <p:spPr>
              <a:xfrm>
                <a:off x="1548325" y="1455048"/>
                <a:ext cx="718787" cy="6519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1050" b="1" i="1" dirty="0" smtClean="0">
                          <a:solidFill>
                            <a:srgbClr val="C00000"/>
                          </a:solidFill>
                          <a:latin typeface="Cambria Math" panose="02040503050406030204" pitchFamily="18" charset="0"/>
                        </a:rPr>
                        <m:t>𝒗</m:t>
                      </m:r>
                      <m:r>
                        <a:rPr kumimoji="1" lang="en-US" altLang="zh-TW" sz="1050" b="1" i="1" dirty="0" smtClean="0">
                          <a:solidFill>
                            <a:srgbClr val="C00000"/>
                          </a:solidFill>
                          <a:latin typeface="Cambria Math" panose="02040503050406030204" pitchFamily="18" charset="0"/>
                        </a:rPr>
                        <m:t> = </m:t>
                      </m:r>
                      <m:d>
                        <m:dPr>
                          <m:begChr m:val="["/>
                          <m:endChr m:val="]"/>
                          <m:ctrlPr>
                            <a:rPr kumimoji="1" lang="en-US" altLang="zh-TW" sz="1050" b="1" i="1" smtClean="0">
                              <a:solidFill>
                                <a:srgbClr val="C00000"/>
                              </a:solidFill>
                              <a:latin typeface="Cambria Math" panose="02040503050406030204" pitchFamily="18" charset="0"/>
                            </a:rPr>
                          </m:ctrlPr>
                        </m:dPr>
                        <m:e>
                          <m:m>
                            <m:mPr>
                              <m:mcs>
                                <m:mc>
                                  <m:mcPr>
                                    <m:count m:val="1"/>
                                    <m:mcJc m:val="center"/>
                                  </m:mcPr>
                                </m:mc>
                              </m:mcs>
                              <m:ctrlPr>
                                <a:rPr kumimoji="1" lang="en-US" altLang="zh-TW" sz="1050" b="1" i="1" smtClean="0">
                                  <a:solidFill>
                                    <a:srgbClr val="C00000"/>
                                  </a:solidFill>
                                  <a:latin typeface="Cambria Math" panose="02040503050406030204" pitchFamily="18" charset="0"/>
                                </a:rPr>
                              </m:ctrlPr>
                            </m:mPr>
                            <m:mr>
                              <m:e>
                                <m:r>
                                  <m:rPr>
                                    <m:brk m:alnAt="7"/>
                                  </m:rPr>
                                  <a:rPr kumimoji="1" lang="en-US" altLang="zh-TW" sz="1050" b="1" i="1" smtClean="0">
                                    <a:solidFill>
                                      <a:srgbClr val="C00000"/>
                                    </a:solidFill>
                                    <a:latin typeface="Cambria Math" panose="02040503050406030204" pitchFamily="18" charset="0"/>
                                  </a:rPr>
                                  <m:t>𝒙</m:t>
                                </m:r>
                              </m:e>
                            </m:mr>
                            <m:mr>
                              <m:e>
                                <m:r>
                                  <a:rPr kumimoji="1" lang="en-US" altLang="zh-TW" sz="1050" b="1" i="1" smtClean="0">
                                    <a:solidFill>
                                      <a:srgbClr val="C00000"/>
                                    </a:solidFill>
                                    <a:latin typeface="Cambria Math" panose="02040503050406030204" pitchFamily="18" charset="0"/>
                                  </a:rPr>
                                  <m:t>𝒚</m:t>
                                </m:r>
                              </m:e>
                            </m:mr>
                            <m:mr>
                              <m:e>
                                <m:r>
                                  <a:rPr kumimoji="1" lang="en-US" altLang="zh-TW" sz="1050" b="1" i="1" smtClean="0">
                                    <a:solidFill>
                                      <a:srgbClr val="C00000"/>
                                    </a:solidFill>
                                    <a:latin typeface="Cambria Math" panose="02040503050406030204" pitchFamily="18" charset="0"/>
                                  </a:rPr>
                                  <m:t>𝒛</m:t>
                                </m:r>
                              </m:e>
                            </m:mr>
                            <m:mr>
                              <m:e>
                                <m:r>
                                  <a:rPr kumimoji="1" lang="en-US" altLang="zh-TW" sz="1050" b="1" i="1" smtClean="0">
                                    <a:solidFill>
                                      <a:srgbClr val="C00000"/>
                                    </a:solidFill>
                                    <a:latin typeface="Cambria Math" panose="02040503050406030204" pitchFamily="18" charset="0"/>
                                  </a:rPr>
                                  <m:t>𝟏</m:t>
                                </m:r>
                              </m:e>
                            </m:mr>
                          </m:m>
                        </m:e>
                      </m:d>
                    </m:oMath>
                  </m:oMathPara>
                </a14:m>
                <a:endParaRPr kumimoji="1" lang="zh-TW" altLang="en-US" sz="1050" b="1" dirty="0">
                  <a:solidFill>
                    <a:srgbClr val="C00000"/>
                  </a:solidFill>
                </a:endParaRPr>
              </a:p>
            </p:txBody>
          </p:sp>
        </mc:Choice>
        <mc:Fallback xmlns="">
          <p:sp>
            <p:nvSpPr>
              <p:cNvPr id="15" name="文字方塊 14">
                <a:extLst>
                  <a:ext uri="{FF2B5EF4-FFF2-40B4-BE49-F238E27FC236}">
                    <a16:creationId xmlns:a16="http://schemas.microsoft.com/office/drawing/2014/main" id="{2CCF47E6-434D-664A-8AC5-8F8336286208}"/>
                  </a:ext>
                </a:extLst>
              </p:cNvPr>
              <p:cNvSpPr txBox="1">
                <a:spLocks noRot="1" noChangeAspect="1" noMove="1" noResize="1" noEditPoints="1" noAdjustHandles="1" noChangeArrowheads="1" noChangeShapeType="1" noTextEdit="1"/>
              </p:cNvSpPr>
              <p:nvPr/>
            </p:nvSpPr>
            <p:spPr>
              <a:xfrm>
                <a:off x="1548325" y="1455048"/>
                <a:ext cx="718787" cy="651973"/>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61EFA0A9-E94F-634E-87A4-88C423691119}"/>
                  </a:ext>
                </a:extLst>
              </p:cNvPr>
              <p:cNvSpPr txBox="1"/>
              <p:nvPr/>
            </p:nvSpPr>
            <p:spPr>
              <a:xfrm>
                <a:off x="1161672" y="1095665"/>
                <a:ext cx="2864887" cy="338554"/>
              </a:xfrm>
              <a:prstGeom prst="rect">
                <a:avLst/>
              </a:prstGeom>
              <a:noFill/>
            </p:spPr>
            <p:txBody>
              <a:bodyPr wrap="none" rtlCol="0">
                <a:spAutoFit/>
              </a:bodyPr>
              <a:lstStyle/>
              <a:p>
                <a14:m>
                  <m:oMath xmlns:m="http://schemas.openxmlformats.org/officeDocument/2006/math">
                    <m:r>
                      <a:rPr kumimoji="1" lang="en-US" altLang="zh-TW" sz="800" b="1" i="1" dirty="0" smtClean="0">
                        <a:solidFill>
                          <a:schemeClr val="tx1"/>
                        </a:solidFill>
                        <a:latin typeface="Cambria Math" panose="02040503050406030204" pitchFamily="18" charset="0"/>
                      </a:rPr>
                      <m:t>𝒗</m:t>
                    </m:r>
                  </m:oMath>
                </a14:m>
                <a:r>
                  <a:rPr kumimoji="1" lang="en-US" altLang="zh-TW" sz="800" b="1" dirty="0">
                    <a:solidFill>
                      <a:schemeClr val="tx1"/>
                    </a:solidFill>
                  </a:rPr>
                  <a:t> is what the coordinate you put in the VBO and pass to shader</a:t>
                </a:r>
              </a:p>
              <a:p>
                <a:r>
                  <a:rPr kumimoji="1" lang="en-US" altLang="zh-TW" sz="800" b="1" dirty="0">
                    <a:solidFill>
                      <a:schemeClr val="tx1"/>
                    </a:solidFill>
                  </a:rPr>
                  <a:t>(that is the vertex defined in local/object space)</a:t>
                </a:r>
                <a:endParaRPr kumimoji="1" lang="zh-TW" altLang="en-US" sz="800" b="1" dirty="0">
                  <a:solidFill>
                    <a:schemeClr val="tx1"/>
                  </a:solidFill>
                </a:endParaRPr>
              </a:p>
            </p:txBody>
          </p:sp>
        </mc:Choice>
        <mc:Fallback xmlns="">
          <p:sp>
            <p:nvSpPr>
              <p:cNvPr id="16" name="文字方塊 15">
                <a:extLst>
                  <a:ext uri="{FF2B5EF4-FFF2-40B4-BE49-F238E27FC236}">
                    <a16:creationId xmlns:a16="http://schemas.microsoft.com/office/drawing/2014/main" id="{61EFA0A9-E94F-634E-87A4-88C423691119}"/>
                  </a:ext>
                </a:extLst>
              </p:cNvPr>
              <p:cNvSpPr txBox="1">
                <a:spLocks noRot="1" noChangeAspect="1" noMove="1" noResize="1" noEditPoints="1" noAdjustHandles="1" noChangeArrowheads="1" noChangeShapeType="1" noTextEdit="1"/>
              </p:cNvSpPr>
              <p:nvPr/>
            </p:nvSpPr>
            <p:spPr>
              <a:xfrm>
                <a:off x="1161672" y="1095665"/>
                <a:ext cx="2864887" cy="338554"/>
              </a:xfrm>
              <a:prstGeom prst="rect">
                <a:avLst/>
              </a:prstGeom>
              <a:blipFill>
                <a:blip r:embed="rId7"/>
                <a:stretch>
                  <a:fillRect b="-740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6E01A749-7479-FA49-8F38-B063366F10DC}"/>
                  </a:ext>
                </a:extLst>
              </p:cNvPr>
              <p:cNvSpPr txBox="1"/>
              <p:nvPr/>
            </p:nvSpPr>
            <p:spPr>
              <a:xfrm>
                <a:off x="4613871" y="1287613"/>
                <a:ext cx="1323375"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1050" b="1" i="1" dirty="0" smtClean="0">
                          <a:solidFill>
                            <a:srgbClr val="C00000"/>
                          </a:solidFill>
                          <a:latin typeface="Cambria Math" panose="02040503050406030204" pitchFamily="18" charset="0"/>
                        </a:rPr>
                        <m:t>𝒎𝒐𝒅𝒆𝒍𝑴𝒂𝒕𝒓𝒊𝒙</m:t>
                      </m:r>
                      <m:r>
                        <a:rPr kumimoji="1" lang="en-US" altLang="zh-TW" sz="1050" b="1" i="1" dirty="0" smtClean="0">
                          <a:solidFill>
                            <a:srgbClr val="C00000"/>
                          </a:solidFill>
                          <a:latin typeface="Cambria Math" panose="02040503050406030204" pitchFamily="18" charset="0"/>
                        </a:rPr>
                        <m:t>∗</m:t>
                      </m:r>
                      <m:r>
                        <a:rPr kumimoji="1" lang="en-US" altLang="zh-TW" sz="1050" b="1" i="1" dirty="0" smtClean="0">
                          <a:solidFill>
                            <a:srgbClr val="C00000"/>
                          </a:solidFill>
                          <a:latin typeface="Cambria Math" panose="02040503050406030204" pitchFamily="18" charset="0"/>
                        </a:rPr>
                        <m:t>𝒗</m:t>
                      </m:r>
                      <m:r>
                        <a:rPr kumimoji="1" lang="en-US" altLang="zh-TW" sz="1050" b="1" i="1" dirty="0" smtClean="0">
                          <a:solidFill>
                            <a:srgbClr val="C00000"/>
                          </a:solidFill>
                          <a:latin typeface="Cambria Math" panose="02040503050406030204" pitchFamily="18" charset="0"/>
                        </a:rPr>
                        <m:t> </m:t>
                      </m:r>
                    </m:oMath>
                  </m:oMathPara>
                </a14:m>
                <a:endParaRPr kumimoji="1" lang="zh-TW" altLang="en-US" sz="1050" b="1" dirty="0">
                  <a:solidFill>
                    <a:srgbClr val="C00000"/>
                  </a:solidFill>
                </a:endParaRPr>
              </a:p>
            </p:txBody>
          </p:sp>
        </mc:Choice>
        <mc:Fallback xmlns="">
          <p:sp>
            <p:nvSpPr>
              <p:cNvPr id="10" name="文字方塊 9">
                <a:extLst>
                  <a:ext uri="{FF2B5EF4-FFF2-40B4-BE49-F238E27FC236}">
                    <a16:creationId xmlns:a16="http://schemas.microsoft.com/office/drawing/2014/main" id="{6E01A749-7479-FA49-8F38-B063366F10DC}"/>
                  </a:ext>
                </a:extLst>
              </p:cNvPr>
              <p:cNvSpPr txBox="1">
                <a:spLocks noRot="1" noChangeAspect="1" noMove="1" noResize="1" noEditPoints="1" noAdjustHandles="1" noChangeArrowheads="1" noChangeShapeType="1" noTextEdit="1"/>
              </p:cNvSpPr>
              <p:nvPr/>
            </p:nvSpPr>
            <p:spPr>
              <a:xfrm>
                <a:off x="4613871" y="1287613"/>
                <a:ext cx="1323375" cy="253916"/>
              </a:xfrm>
              <a:prstGeom prst="rect">
                <a:avLst/>
              </a:prstGeom>
              <a:blipFill>
                <a:blip r:embed="rId8"/>
                <a:stretch>
                  <a:fillRect b="-952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B644343A-A316-9E49-AD7E-30F95ED7FA12}"/>
                  </a:ext>
                </a:extLst>
              </p:cNvPr>
              <p:cNvSpPr txBox="1"/>
              <p:nvPr/>
            </p:nvSpPr>
            <p:spPr>
              <a:xfrm>
                <a:off x="1361569" y="2903413"/>
                <a:ext cx="2220031"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1050" b="1" i="1" dirty="0" smtClean="0">
                          <a:solidFill>
                            <a:srgbClr val="C00000"/>
                          </a:solidFill>
                          <a:latin typeface="Cambria Math" panose="02040503050406030204" pitchFamily="18" charset="0"/>
                        </a:rPr>
                        <m:t>𝒗𝒊𝒆𝒘𝑴𝒂𝒕𝒓𝒊𝒙</m:t>
                      </m:r>
                      <m:r>
                        <a:rPr kumimoji="1" lang="en-US" altLang="zh-TW" sz="1050" b="1" i="1" dirty="0" smtClean="0">
                          <a:solidFill>
                            <a:srgbClr val="C00000"/>
                          </a:solidFill>
                          <a:latin typeface="Cambria Math" panose="02040503050406030204" pitchFamily="18" charset="0"/>
                        </a:rPr>
                        <m:t>∗</m:t>
                      </m:r>
                      <m:r>
                        <a:rPr kumimoji="1" lang="en-US" altLang="zh-TW" sz="1050" b="1" i="1" dirty="0" smtClean="0">
                          <a:solidFill>
                            <a:srgbClr val="C00000"/>
                          </a:solidFill>
                          <a:latin typeface="Cambria Math" panose="02040503050406030204" pitchFamily="18" charset="0"/>
                        </a:rPr>
                        <m:t>𝒎𝒐𝒅𝒆𝒍𝑴𝒂𝒕𝒓𝒊𝒙</m:t>
                      </m:r>
                      <m:r>
                        <a:rPr kumimoji="1" lang="en-US" altLang="zh-TW" sz="1050" b="1" i="1" dirty="0" smtClean="0">
                          <a:solidFill>
                            <a:srgbClr val="C00000"/>
                          </a:solidFill>
                          <a:latin typeface="Cambria Math" panose="02040503050406030204" pitchFamily="18" charset="0"/>
                        </a:rPr>
                        <m:t>∗</m:t>
                      </m:r>
                      <m:r>
                        <a:rPr kumimoji="1" lang="en-US" altLang="zh-TW" sz="1050" b="1" i="1" dirty="0" smtClean="0">
                          <a:solidFill>
                            <a:srgbClr val="C00000"/>
                          </a:solidFill>
                          <a:latin typeface="Cambria Math" panose="02040503050406030204" pitchFamily="18" charset="0"/>
                        </a:rPr>
                        <m:t>𝒗</m:t>
                      </m:r>
                      <m:r>
                        <a:rPr kumimoji="1" lang="en-US" altLang="zh-TW" sz="1050" b="1" i="1" dirty="0" smtClean="0">
                          <a:solidFill>
                            <a:srgbClr val="C00000"/>
                          </a:solidFill>
                          <a:latin typeface="Cambria Math" panose="02040503050406030204" pitchFamily="18" charset="0"/>
                        </a:rPr>
                        <m:t> </m:t>
                      </m:r>
                    </m:oMath>
                  </m:oMathPara>
                </a14:m>
                <a:endParaRPr kumimoji="1" lang="zh-TW" altLang="en-US" sz="1050" b="1" dirty="0">
                  <a:solidFill>
                    <a:srgbClr val="C00000"/>
                  </a:solidFill>
                </a:endParaRPr>
              </a:p>
            </p:txBody>
          </p:sp>
        </mc:Choice>
        <mc:Fallback xmlns="">
          <p:sp>
            <p:nvSpPr>
              <p:cNvPr id="12" name="文字方塊 11">
                <a:extLst>
                  <a:ext uri="{FF2B5EF4-FFF2-40B4-BE49-F238E27FC236}">
                    <a16:creationId xmlns:a16="http://schemas.microsoft.com/office/drawing/2014/main" id="{B644343A-A316-9E49-AD7E-30F95ED7FA12}"/>
                  </a:ext>
                </a:extLst>
              </p:cNvPr>
              <p:cNvSpPr txBox="1">
                <a:spLocks noRot="1" noChangeAspect="1" noMove="1" noResize="1" noEditPoints="1" noAdjustHandles="1" noChangeArrowheads="1" noChangeShapeType="1" noTextEdit="1"/>
              </p:cNvSpPr>
              <p:nvPr/>
            </p:nvSpPr>
            <p:spPr>
              <a:xfrm>
                <a:off x="1361569" y="2903413"/>
                <a:ext cx="2220031" cy="253916"/>
              </a:xfrm>
              <a:prstGeom prst="rect">
                <a:avLst/>
              </a:prstGeom>
              <a:blipFill>
                <a:blip r:embed="rId9"/>
                <a:stretch>
                  <a:fillRect b="-952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EFD8D029-234D-2F4C-9704-A1C3B7BCE21F}"/>
                  </a:ext>
                </a:extLst>
              </p:cNvPr>
              <p:cNvSpPr txBox="1"/>
              <p:nvPr/>
            </p:nvSpPr>
            <p:spPr>
              <a:xfrm>
                <a:off x="3441841" y="3143604"/>
                <a:ext cx="4015395"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1050" b="1" i="1" dirty="0" smtClean="0">
                          <a:solidFill>
                            <a:srgbClr val="C00000"/>
                          </a:solidFill>
                          <a:latin typeface="Cambria Math" panose="02040503050406030204" pitchFamily="18" charset="0"/>
                        </a:rPr>
                        <m:t>𝒈𝒍</m:t>
                      </m:r>
                      <m:r>
                        <a:rPr kumimoji="1" lang="en-US" altLang="zh-TW" sz="1050" b="1" i="1" dirty="0" smtClean="0">
                          <a:solidFill>
                            <a:srgbClr val="C00000"/>
                          </a:solidFill>
                          <a:latin typeface="Cambria Math" panose="02040503050406030204" pitchFamily="18" charset="0"/>
                        </a:rPr>
                        <m:t>_</m:t>
                      </m:r>
                      <m:r>
                        <a:rPr kumimoji="1" lang="en-US" altLang="zh-TW" sz="1050" b="1" i="1" dirty="0" smtClean="0">
                          <a:solidFill>
                            <a:srgbClr val="C00000"/>
                          </a:solidFill>
                          <a:latin typeface="Cambria Math" panose="02040503050406030204" pitchFamily="18" charset="0"/>
                        </a:rPr>
                        <m:t>𝑷𝒐𝒔𝒊𝒕𝒊𝒐𝒏</m:t>
                      </m:r>
                      <m:r>
                        <a:rPr kumimoji="1" lang="en-US" altLang="zh-TW" sz="1050" b="1" i="1" dirty="0" smtClean="0">
                          <a:solidFill>
                            <a:srgbClr val="C00000"/>
                          </a:solidFill>
                          <a:latin typeface="Cambria Math" panose="02040503050406030204" pitchFamily="18" charset="0"/>
                        </a:rPr>
                        <m:t>=</m:t>
                      </m:r>
                      <m:r>
                        <a:rPr kumimoji="1" lang="en-US" altLang="zh-TW" sz="1050" b="1" i="1" dirty="0" smtClean="0">
                          <a:solidFill>
                            <a:srgbClr val="C00000"/>
                          </a:solidFill>
                          <a:latin typeface="Cambria Math" panose="02040503050406030204" pitchFamily="18" charset="0"/>
                        </a:rPr>
                        <m:t>𝒑𝒓𝒐𝒋𝑴𝒂𝒕𝒓𝒊𝒙</m:t>
                      </m:r>
                      <m:r>
                        <a:rPr kumimoji="1" lang="en-US" altLang="zh-TW" sz="1050" b="1" i="1" dirty="0" smtClean="0">
                          <a:solidFill>
                            <a:srgbClr val="C00000"/>
                          </a:solidFill>
                          <a:latin typeface="Cambria Math" panose="02040503050406030204" pitchFamily="18" charset="0"/>
                        </a:rPr>
                        <m:t>∗</m:t>
                      </m:r>
                      <m:r>
                        <a:rPr kumimoji="1" lang="en-US" altLang="zh-TW" sz="1050" b="1" i="1" dirty="0" smtClean="0">
                          <a:solidFill>
                            <a:srgbClr val="C00000"/>
                          </a:solidFill>
                          <a:latin typeface="Cambria Math" panose="02040503050406030204" pitchFamily="18" charset="0"/>
                        </a:rPr>
                        <m:t>𝒗𝒊𝒆𝒘𝑴𝒂𝒕𝒓𝒊𝒙</m:t>
                      </m:r>
                      <m:r>
                        <a:rPr kumimoji="1" lang="en-US" altLang="zh-TW" sz="1050" b="1" i="1" dirty="0" smtClean="0">
                          <a:solidFill>
                            <a:srgbClr val="C00000"/>
                          </a:solidFill>
                          <a:latin typeface="Cambria Math" panose="02040503050406030204" pitchFamily="18" charset="0"/>
                        </a:rPr>
                        <m:t>∗</m:t>
                      </m:r>
                      <m:r>
                        <a:rPr kumimoji="1" lang="en-US" altLang="zh-TW" sz="1050" b="1" i="1" dirty="0" smtClean="0">
                          <a:solidFill>
                            <a:srgbClr val="C00000"/>
                          </a:solidFill>
                          <a:latin typeface="Cambria Math" panose="02040503050406030204" pitchFamily="18" charset="0"/>
                        </a:rPr>
                        <m:t>𝒎𝒐𝒅𝒆𝒍𝑴𝒂𝒕𝒓𝒊𝒙</m:t>
                      </m:r>
                      <m:r>
                        <a:rPr kumimoji="1" lang="en-US" altLang="zh-TW" sz="1050" b="1" i="1" dirty="0" smtClean="0">
                          <a:solidFill>
                            <a:srgbClr val="C00000"/>
                          </a:solidFill>
                          <a:latin typeface="Cambria Math" panose="02040503050406030204" pitchFamily="18" charset="0"/>
                        </a:rPr>
                        <m:t>∗</m:t>
                      </m:r>
                      <m:r>
                        <a:rPr kumimoji="1" lang="en-US" altLang="zh-TW" sz="1050" b="1" i="1" dirty="0" smtClean="0">
                          <a:solidFill>
                            <a:srgbClr val="C00000"/>
                          </a:solidFill>
                          <a:latin typeface="Cambria Math" panose="02040503050406030204" pitchFamily="18" charset="0"/>
                        </a:rPr>
                        <m:t>𝒗</m:t>
                      </m:r>
                      <m:r>
                        <a:rPr kumimoji="1" lang="en-US" altLang="zh-TW" sz="1050" b="1" i="1" dirty="0" smtClean="0">
                          <a:solidFill>
                            <a:srgbClr val="C00000"/>
                          </a:solidFill>
                          <a:latin typeface="Cambria Math" panose="02040503050406030204" pitchFamily="18" charset="0"/>
                        </a:rPr>
                        <m:t> </m:t>
                      </m:r>
                    </m:oMath>
                  </m:oMathPara>
                </a14:m>
                <a:endParaRPr kumimoji="1" lang="zh-TW" altLang="en-US" sz="1050" b="1" dirty="0">
                  <a:solidFill>
                    <a:srgbClr val="C00000"/>
                  </a:solidFill>
                </a:endParaRPr>
              </a:p>
            </p:txBody>
          </p:sp>
        </mc:Choice>
        <mc:Fallback xmlns="">
          <p:sp>
            <p:nvSpPr>
              <p:cNvPr id="14" name="文字方塊 13">
                <a:extLst>
                  <a:ext uri="{FF2B5EF4-FFF2-40B4-BE49-F238E27FC236}">
                    <a16:creationId xmlns:a16="http://schemas.microsoft.com/office/drawing/2014/main" id="{EFD8D029-234D-2F4C-9704-A1C3B7BCE21F}"/>
                  </a:ext>
                </a:extLst>
              </p:cNvPr>
              <p:cNvSpPr txBox="1">
                <a:spLocks noRot="1" noChangeAspect="1" noMove="1" noResize="1" noEditPoints="1" noAdjustHandles="1" noChangeArrowheads="1" noChangeShapeType="1" noTextEdit="1"/>
              </p:cNvSpPr>
              <p:nvPr/>
            </p:nvSpPr>
            <p:spPr>
              <a:xfrm>
                <a:off x="3441841" y="3143604"/>
                <a:ext cx="4015395" cy="253916"/>
              </a:xfrm>
              <a:prstGeom prst="rect">
                <a:avLst/>
              </a:prstGeom>
              <a:blipFill>
                <a:blip r:embed="rId10"/>
                <a:stretch>
                  <a:fillRect b="-9524"/>
                </a:stretch>
              </a:blipFill>
            </p:spPr>
            <p:txBody>
              <a:bodyPr/>
              <a:lstStyle/>
              <a:p>
                <a:r>
                  <a:rPr lang="zh-TW" altLang="en-US">
                    <a:noFill/>
                  </a:rPr>
                  <a:t> </a:t>
                </a:r>
              </a:p>
            </p:txBody>
          </p:sp>
        </mc:Fallback>
      </mc:AlternateContent>
      <p:sp>
        <p:nvSpPr>
          <p:cNvPr id="17" name="文字方塊 16">
            <a:extLst>
              <a:ext uri="{FF2B5EF4-FFF2-40B4-BE49-F238E27FC236}">
                <a16:creationId xmlns:a16="http://schemas.microsoft.com/office/drawing/2014/main" id="{C3EEF7F9-633A-F747-8DD9-367817ACFE69}"/>
              </a:ext>
            </a:extLst>
          </p:cNvPr>
          <p:cNvSpPr txBox="1"/>
          <p:nvPr/>
        </p:nvSpPr>
        <p:spPr>
          <a:xfrm>
            <a:off x="2787935" y="2779803"/>
            <a:ext cx="708848" cy="200055"/>
          </a:xfrm>
          <a:prstGeom prst="rect">
            <a:avLst/>
          </a:prstGeom>
          <a:noFill/>
        </p:spPr>
        <p:txBody>
          <a:bodyPr wrap="none" rtlCol="0">
            <a:spAutoFit/>
          </a:bodyPr>
          <a:lstStyle/>
          <a:p>
            <a:r>
              <a:rPr kumimoji="1" lang="en-US" altLang="zh-TW" sz="700" dirty="0"/>
              <a:t>(Object space)</a:t>
            </a:r>
            <a:endParaRPr kumimoji="1" lang="zh-TW" altLang="en-US" sz="700" dirty="0"/>
          </a:p>
        </p:txBody>
      </p:sp>
    </p:spTree>
    <p:extLst>
      <p:ext uri="{BB962C8B-B14F-4D97-AF65-F5344CB8AC3E}">
        <p14:creationId xmlns:p14="http://schemas.microsoft.com/office/powerpoint/2010/main" val="2431860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D897E-D8A1-0540-9C11-6CD745D2DBA0}"/>
              </a:ext>
            </a:extLst>
          </p:cNvPr>
          <p:cNvSpPr>
            <a:spLocks noGrp="1"/>
          </p:cNvSpPr>
          <p:nvPr>
            <p:ph type="title"/>
          </p:nvPr>
        </p:nvSpPr>
        <p:spPr/>
        <p:txBody>
          <a:bodyPr>
            <a:normAutofit fontScale="90000"/>
          </a:bodyPr>
          <a:lstStyle/>
          <a:p>
            <a:r>
              <a:rPr kumimoji="1" lang="en-US" altLang="zh-TW" dirty="0"/>
              <a:t>Model Matrix (Model to World Space)</a:t>
            </a:r>
            <a:endParaRPr kumimoji="1" lang="zh-TW" altLang="en-US" dirty="0"/>
          </a:p>
        </p:txBody>
      </p:sp>
      <p:pic>
        <p:nvPicPr>
          <p:cNvPr id="10242" name="Picture 2">
            <a:extLst>
              <a:ext uri="{FF2B5EF4-FFF2-40B4-BE49-F238E27FC236}">
                <a16:creationId xmlns:a16="http://schemas.microsoft.com/office/drawing/2014/main" id="{62BA34B9-6213-6F4C-B6CA-64D0CCAEC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0103" y="1326229"/>
            <a:ext cx="6746813" cy="3323039"/>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A4CC41A2-B4BA-2542-826D-8D61F36A8BF1}"/>
              </a:ext>
            </a:extLst>
          </p:cNvPr>
          <p:cNvSpPr txBox="1"/>
          <p:nvPr/>
        </p:nvSpPr>
        <p:spPr>
          <a:xfrm>
            <a:off x="2616370" y="2711443"/>
            <a:ext cx="805029" cy="215444"/>
          </a:xfrm>
          <a:prstGeom prst="rect">
            <a:avLst/>
          </a:prstGeom>
          <a:noFill/>
        </p:spPr>
        <p:txBody>
          <a:bodyPr wrap="none" rtlCol="0">
            <a:spAutoFit/>
          </a:bodyPr>
          <a:lstStyle/>
          <a:p>
            <a:r>
              <a:rPr kumimoji="1" lang="en-US" altLang="zh-TW" sz="800" dirty="0"/>
              <a:t>(Object space)</a:t>
            </a:r>
            <a:endParaRPr kumimoji="1" lang="zh-TW" altLang="en-US" sz="800" dirty="0"/>
          </a:p>
        </p:txBody>
      </p:sp>
      <p:sp>
        <p:nvSpPr>
          <p:cNvPr id="13" name="矩形 12">
            <a:extLst>
              <a:ext uri="{FF2B5EF4-FFF2-40B4-BE49-F238E27FC236}">
                <a16:creationId xmlns:a16="http://schemas.microsoft.com/office/drawing/2014/main" id="{33DED091-45B7-5542-B81B-FC876DF41EC4}"/>
              </a:ext>
            </a:extLst>
          </p:cNvPr>
          <p:cNvSpPr/>
          <p:nvPr/>
        </p:nvSpPr>
        <p:spPr>
          <a:xfrm>
            <a:off x="1624224" y="1169527"/>
            <a:ext cx="4417761" cy="1805167"/>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4" name="文字方塊 13">
            <a:extLst>
              <a:ext uri="{FF2B5EF4-FFF2-40B4-BE49-F238E27FC236}">
                <a16:creationId xmlns:a16="http://schemas.microsoft.com/office/drawing/2014/main" id="{B4998C8C-B9DA-7347-A6AD-5FC2A988073E}"/>
              </a:ext>
            </a:extLst>
          </p:cNvPr>
          <p:cNvSpPr txBox="1"/>
          <p:nvPr/>
        </p:nvSpPr>
        <p:spPr>
          <a:xfrm>
            <a:off x="5137141" y="4770474"/>
            <a:ext cx="3945311" cy="400110"/>
          </a:xfrm>
          <a:prstGeom prst="rect">
            <a:avLst/>
          </a:prstGeom>
          <a:noFill/>
        </p:spPr>
        <p:txBody>
          <a:bodyPr wrap="none" rtlCol="0">
            <a:spAutoFit/>
          </a:bodyPr>
          <a:lstStyle/>
          <a:p>
            <a:r>
              <a:rPr kumimoji="1" lang="en" altLang="zh-TW" sz="1000" dirty="0">
                <a:hlinkClick r:id="rId4"/>
              </a:rPr>
              <a:t>https://learnopengl.com/Getting-started/Coordinate-Systems</a:t>
            </a:r>
            <a:endParaRPr kumimoji="1" lang="en" altLang="zh-TW" sz="1000" dirty="0"/>
          </a:p>
          <a:p>
            <a:r>
              <a:rPr kumimoji="1" lang="en" altLang="zh-TW" sz="1000" dirty="0">
                <a:hlinkClick r:id="rId5"/>
              </a:rPr>
              <a:t>http://www.codinglabs.net/article_world_view_projection_matrix.aspx</a:t>
            </a:r>
            <a:r>
              <a:rPr kumimoji="1" lang="en" altLang="zh-TW" sz="1000" dirty="0"/>
              <a:t> </a:t>
            </a:r>
            <a:endParaRPr kumimoji="1" lang="zh-TW" altLang="en-US" sz="1000" dirty="0"/>
          </a:p>
        </p:txBody>
      </p:sp>
    </p:spTree>
    <p:extLst>
      <p:ext uri="{BB962C8B-B14F-4D97-AF65-F5344CB8AC3E}">
        <p14:creationId xmlns:p14="http://schemas.microsoft.com/office/powerpoint/2010/main" val="184446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125C44-913C-3C40-AABF-602C140FA2A7}"/>
              </a:ext>
            </a:extLst>
          </p:cNvPr>
          <p:cNvSpPr>
            <a:spLocks noGrp="1"/>
          </p:cNvSpPr>
          <p:nvPr>
            <p:ph type="title"/>
          </p:nvPr>
        </p:nvSpPr>
        <p:spPr/>
        <p:txBody>
          <a:bodyPr/>
          <a:lstStyle/>
          <a:p>
            <a:r>
              <a:rPr kumimoji="1" lang="en-US" altLang="zh-TW" dirty="0"/>
              <a:t>Example (Ex05-3)</a:t>
            </a:r>
            <a:endParaRPr kumimoji="1" lang="zh-TW" altLang="en-US" dirty="0"/>
          </a:p>
        </p:txBody>
      </p:sp>
      <p:sp>
        <p:nvSpPr>
          <p:cNvPr id="4" name="內容版面配置區 2">
            <a:extLst>
              <a:ext uri="{FF2B5EF4-FFF2-40B4-BE49-F238E27FC236}">
                <a16:creationId xmlns:a16="http://schemas.microsoft.com/office/drawing/2014/main" id="{056F6F60-C66A-F849-9210-E1CA9627434B}"/>
              </a:ext>
            </a:extLst>
          </p:cNvPr>
          <p:cNvSpPr txBox="1">
            <a:spLocks/>
          </p:cNvSpPr>
          <p:nvPr/>
        </p:nvSpPr>
        <p:spPr>
          <a:xfrm>
            <a:off x="1711435" y="1271469"/>
            <a:ext cx="6828503" cy="354549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TW" sz="2400" dirty="0"/>
              <a:t>Files:</a:t>
            </a:r>
          </a:p>
          <a:p>
            <a:pPr lvl="1"/>
            <a:r>
              <a:rPr kumimoji="1" lang="en-US" altLang="zh-TW" sz="2400" dirty="0" err="1"/>
              <a:t>Index.html</a:t>
            </a:r>
            <a:endParaRPr kumimoji="1" lang="en-US" altLang="zh-TW" sz="2400" dirty="0"/>
          </a:p>
          <a:p>
            <a:pPr lvl="1"/>
            <a:r>
              <a:rPr kumimoji="1" lang="en-US" altLang="zh-TW" sz="2400" dirty="0" err="1"/>
              <a:t>WebGL.js</a:t>
            </a:r>
            <a:endParaRPr kumimoji="1" lang="en-US" altLang="zh-TW" sz="2400" dirty="0"/>
          </a:p>
          <a:p>
            <a:pPr lvl="1"/>
            <a:r>
              <a:rPr kumimoji="1" lang="en-US" altLang="zh-TW" sz="2400" dirty="0" err="1"/>
              <a:t>Cuon-matrix.js</a:t>
            </a:r>
            <a:endParaRPr kumimoji="1" lang="zh-TW" altLang="en-US" sz="2400" dirty="0"/>
          </a:p>
          <a:p>
            <a:endParaRPr kumimoji="1" lang="zh-TW" altLang="en-US" dirty="0"/>
          </a:p>
        </p:txBody>
      </p:sp>
      <p:pic>
        <p:nvPicPr>
          <p:cNvPr id="5" name="圖片 4">
            <a:extLst>
              <a:ext uri="{FF2B5EF4-FFF2-40B4-BE49-F238E27FC236}">
                <a16:creationId xmlns:a16="http://schemas.microsoft.com/office/drawing/2014/main" id="{7E7B1BEE-5467-B345-8199-486E019A9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299" y="2361517"/>
            <a:ext cx="2660573" cy="2667046"/>
          </a:xfrm>
          <a:prstGeom prst="rect">
            <a:avLst/>
          </a:prstGeom>
        </p:spPr>
      </p:pic>
    </p:spTree>
    <p:extLst>
      <p:ext uri="{BB962C8B-B14F-4D97-AF65-F5344CB8AC3E}">
        <p14:creationId xmlns:p14="http://schemas.microsoft.com/office/powerpoint/2010/main" val="579397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4F3B0B-3185-8E42-A918-345A454ED049}"/>
              </a:ext>
            </a:extLst>
          </p:cNvPr>
          <p:cNvSpPr>
            <a:spLocks noGrp="1"/>
          </p:cNvSpPr>
          <p:nvPr>
            <p:ph type="title"/>
          </p:nvPr>
        </p:nvSpPr>
        <p:spPr/>
        <p:txBody>
          <a:bodyPr/>
          <a:lstStyle/>
          <a:p>
            <a:r>
              <a:rPr kumimoji="1" lang="en-US" altLang="zh-TW" dirty="0"/>
              <a:t>Example (Ex05-3)</a:t>
            </a:r>
            <a:endParaRPr kumimoji="1" lang="zh-TW" altLang="en-US" dirty="0"/>
          </a:p>
        </p:txBody>
      </p:sp>
      <p:sp>
        <p:nvSpPr>
          <p:cNvPr id="3" name="內容版面配置區 2">
            <a:extLst>
              <a:ext uri="{FF2B5EF4-FFF2-40B4-BE49-F238E27FC236}">
                <a16:creationId xmlns:a16="http://schemas.microsoft.com/office/drawing/2014/main" id="{077EEB6E-1637-9742-8F76-912734CD0A70}"/>
              </a:ext>
            </a:extLst>
          </p:cNvPr>
          <p:cNvSpPr>
            <a:spLocks noGrp="1"/>
          </p:cNvSpPr>
          <p:nvPr>
            <p:ph idx="1"/>
          </p:nvPr>
        </p:nvSpPr>
        <p:spPr>
          <a:xfrm>
            <a:off x="1732937" y="1143000"/>
            <a:ext cx="1524142" cy="3545497"/>
          </a:xfrm>
        </p:spPr>
        <p:txBody>
          <a:bodyPr/>
          <a:lstStyle/>
          <a:p>
            <a:pPr marL="0" indent="0">
              <a:buNone/>
            </a:pPr>
            <a:r>
              <a:rPr kumimoji="1" lang="en-US" altLang="zh-TW" dirty="0"/>
              <a:t>Shader</a:t>
            </a:r>
            <a:endParaRPr kumimoji="1" lang="zh-TW" altLang="en-US" dirty="0"/>
          </a:p>
        </p:txBody>
      </p:sp>
      <p:pic>
        <p:nvPicPr>
          <p:cNvPr id="5" name="圖片 4" descr="一張含有 文字 的圖片&#10;&#10;自動產生的描述">
            <a:extLst>
              <a:ext uri="{FF2B5EF4-FFF2-40B4-BE49-F238E27FC236}">
                <a16:creationId xmlns:a16="http://schemas.microsoft.com/office/drawing/2014/main" id="{CE185324-CE59-6240-98AA-098B60FA3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69" y="1662544"/>
            <a:ext cx="4535097" cy="2793265"/>
          </a:xfrm>
          <a:prstGeom prst="rect">
            <a:avLst/>
          </a:prstGeom>
        </p:spPr>
      </p:pic>
      <p:sp>
        <p:nvSpPr>
          <p:cNvPr id="6" name="矩形 5">
            <a:extLst>
              <a:ext uri="{FF2B5EF4-FFF2-40B4-BE49-F238E27FC236}">
                <a16:creationId xmlns:a16="http://schemas.microsoft.com/office/drawing/2014/main" id="{9F1D9998-B542-654C-9593-A74F0DF809EB}"/>
              </a:ext>
            </a:extLst>
          </p:cNvPr>
          <p:cNvSpPr/>
          <p:nvPr/>
        </p:nvSpPr>
        <p:spPr>
          <a:xfrm>
            <a:off x="601885" y="2392176"/>
            <a:ext cx="1865732" cy="179574"/>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7" name="矩形 6">
            <a:extLst>
              <a:ext uri="{FF2B5EF4-FFF2-40B4-BE49-F238E27FC236}">
                <a16:creationId xmlns:a16="http://schemas.microsoft.com/office/drawing/2014/main" id="{7129BE91-CE09-1644-B580-2C0D161431F8}"/>
              </a:ext>
            </a:extLst>
          </p:cNvPr>
          <p:cNvSpPr/>
          <p:nvPr/>
        </p:nvSpPr>
        <p:spPr>
          <a:xfrm>
            <a:off x="882754" y="2785137"/>
            <a:ext cx="3852412" cy="179574"/>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9" name="圖片 8" descr="一張含有 文字 的圖片&#10;&#10;自動產生的描述">
            <a:extLst>
              <a:ext uri="{FF2B5EF4-FFF2-40B4-BE49-F238E27FC236}">
                <a16:creationId xmlns:a16="http://schemas.microsoft.com/office/drawing/2014/main" id="{282A6C54-F9AC-1049-A1CD-5802602F64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0543" y="778369"/>
            <a:ext cx="3125425" cy="4372683"/>
          </a:xfrm>
          <a:prstGeom prst="rect">
            <a:avLst/>
          </a:prstGeom>
        </p:spPr>
      </p:pic>
      <p:sp>
        <p:nvSpPr>
          <p:cNvPr id="10" name="矩形 9">
            <a:extLst>
              <a:ext uri="{FF2B5EF4-FFF2-40B4-BE49-F238E27FC236}">
                <a16:creationId xmlns:a16="http://schemas.microsoft.com/office/drawing/2014/main" id="{DF59F3FF-107F-5E4E-BD7F-CC09B2258E73}"/>
              </a:ext>
            </a:extLst>
          </p:cNvPr>
          <p:cNvSpPr/>
          <p:nvPr/>
        </p:nvSpPr>
        <p:spPr>
          <a:xfrm>
            <a:off x="5417851" y="2901481"/>
            <a:ext cx="2881180" cy="151557"/>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矩形 10">
            <a:extLst>
              <a:ext uri="{FF2B5EF4-FFF2-40B4-BE49-F238E27FC236}">
                <a16:creationId xmlns:a16="http://schemas.microsoft.com/office/drawing/2014/main" id="{9CB232BC-6C1D-984C-A903-8C7739F21BEE}"/>
              </a:ext>
            </a:extLst>
          </p:cNvPr>
          <p:cNvSpPr/>
          <p:nvPr/>
        </p:nvSpPr>
        <p:spPr>
          <a:xfrm>
            <a:off x="5417851" y="3424870"/>
            <a:ext cx="1451485" cy="151557"/>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2" name="矩形 11">
            <a:extLst>
              <a:ext uri="{FF2B5EF4-FFF2-40B4-BE49-F238E27FC236}">
                <a16:creationId xmlns:a16="http://schemas.microsoft.com/office/drawing/2014/main" id="{6CEBE7B3-5C7E-894C-B3A2-6F2C0350B796}"/>
              </a:ext>
            </a:extLst>
          </p:cNvPr>
          <p:cNvSpPr/>
          <p:nvPr/>
        </p:nvSpPr>
        <p:spPr>
          <a:xfrm>
            <a:off x="5417851" y="3749438"/>
            <a:ext cx="1874678" cy="151557"/>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3" name="矩形 12">
            <a:extLst>
              <a:ext uri="{FF2B5EF4-FFF2-40B4-BE49-F238E27FC236}">
                <a16:creationId xmlns:a16="http://schemas.microsoft.com/office/drawing/2014/main" id="{103B4737-9949-544A-B25F-636722556EA0}"/>
              </a:ext>
            </a:extLst>
          </p:cNvPr>
          <p:cNvSpPr/>
          <p:nvPr/>
        </p:nvSpPr>
        <p:spPr>
          <a:xfrm>
            <a:off x="6560222" y="3635536"/>
            <a:ext cx="127746" cy="113902"/>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4" name="內容版面配置區 2">
            <a:extLst>
              <a:ext uri="{FF2B5EF4-FFF2-40B4-BE49-F238E27FC236}">
                <a16:creationId xmlns:a16="http://schemas.microsoft.com/office/drawing/2014/main" id="{6352641A-BE6C-0344-99F6-87B47FFCCD81}"/>
              </a:ext>
            </a:extLst>
          </p:cNvPr>
          <p:cNvSpPr txBox="1">
            <a:spLocks/>
          </p:cNvSpPr>
          <p:nvPr/>
        </p:nvSpPr>
        <p:spPr>
          <a:xfrm>
            <a:off x="5374197" y="279719"/>
            <a:ext cx="3088756" cy="354549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kumimoji="1" lang="en-US" altLang="zh-TW" dirty="0"/>
              <a:t>main() in </a:t>
            </a:r>
            <a:r>
              <a:rPr kumimoji="1" lang="en-US" altLang="zh-TW" dirty="0" err="1"/>
              <a:t>WebGL.js</a:t>
            </a:r>
            <a:endParaRPr kumimoji="1" lang="zh-TW" altLang="en-US" dirty="0"/>
          </a:p>
        </p:txBody>
      </p:sp>
      <p:sp>
        <p:nvSpPr>
          <p:cNvPr id="15" name="矩形 14">
            <a:extLst>
              <a:ext uri="{FF2B5EF4-FFF2-40B4-BE49-F238E27FC236}">
                <a16:creationId xmlns:a16="http://schemas.microsoft.com/office/drawing/2014/main" id="{8CFC2C50-3C01-D544-B15B-613A55EF130C}"/>
              </a:ext>
            </a:extLst>
          </p:cNvPr>
          <p:cNvSpPr/>
          <p:nvPr/>
        </p:nvSpPr>
        <p:spPr>
          <a:xfrm>
            <a:off x="5417851" y="4045491"/>
            <a:ext cx="2668166" cy="151557"/>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6" name="文字方塊 15">
            <a:extLst>
              <a:ext uri="{FF2B5EF4-FFF2-40B4-BE49-F238E27FC236}">
                <a16:creationId xmlns:a16="http://schemas.microsoft.com/office/drawing/2014/main" id="{98469339-6BB0-6F44-B1C7-4FB816C17AAB}"/>
              </a:ext>
            </a:extLst>
          </p:cNvPr>
          <p:cNvSpPr txBox="1"/>
          <p:nvPr/>
        </p:nvSpPr>
        <p:spPr>
          <a:xfrm>
            <a:off x="1628277" y="4649420"/>
            <a:ext cx="3462551" cy="461665"/>
          </a:xfrm>
          <a:prstGeom prst="rect">
            <a:avLst/>
          </a:prstGeom>
          <a:noFill/>
        </p:spPr>
        <p:txBody>
          <a:bodyPr wrap="none" rtlCol="0">
            <a:spAutoFit/>
          </a:bodyPr>
          <a:lstStyle/>
          <a:p>
            <a:r>
              <a:rPr kumimoji="1" lang="en-US" altLang="zh-TW" sz="1200" dirty="0"/>
              <a:t>We can see the blue triangles </a:t>
            </a:r>
          </a:p>
          <a:p>
            <a:r>
              <a:rPr kumimoji="1" lang="en-US" altLang="zh-TW" sz="1200" dirty="0"/>
              <a:t>even if we set the third argument of </a:t>
            </a:r>
            <a:r>
              <a:rPr kumimoji="1" lang="en-US" altLang="zh-TW" sz="1200" dirty="0" err="1"/>
              <a:t>setLookAt</a:t>
            </a:r>
            <a:r>
              <a:rPr kumimoji="1" lang="en-US" altLang="zh-TW" sz="1200" dirty="0"/>
              <a:t>() to 2</a:t>
            </a:r>
            <a:endParaRPr kumimoji="1" lang="zh-TW" altLang="en-US" sz="1200" dirty="0"/>
          </a:p>
        </p:txBody>
      </p:sp>
    </p:spTree>
    <p:extLst>
      <p:ext uri="{BB962C8B-B14F-4D97-AF65-F5344CB8AC3E}">
        <p14:creationId xmlns:p14="http://schemas.microsoft.com/office/powerpoint/2010/main" val="1618884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5844EF-9810-D547-925E-4C9BE3B77D52}"/>
              </a:ext>
            </a:extLst>
          </p:cNvPr>
          <p:cNvSpPr>
            <a:spLocks noGrp="1"/>
          </p:cNvSpPr>
          <p:nvPr>
            <p:ph type="title"/>
          </p:nvPr>
        </p:nvSpPr>
        <p:spPr/>
        <p:txBody>
          <a:bodyPr/>
          <a:lstStyle/>
          <a:p>
            <a:r>
              <a:rPr kumimoji="1" lang="en-US" altLang="zh-TW" dirty="0"/>
              <a:t>Let’s try and think (5mins)</a:t>
            </a:r>
            <a:endParaRPr kumimoji="1" lang="zh-TW" altLang="en-US" dirty="0"/>
          </a:p>
        </p:txBody>
      </p:sp>
      <p:sp>
        <p:nvSpPr>
          <p:cNvPr id="3" name="內容版面配置區 2">
            <a:extLst>
              <a:ext uri="{FF2B5EF4-FFF2-40B4-BE49-F238E27FC236}">
                <a16:creationId xmlns:a16="http://schemas.microsoft.com/office/drawing/2014/main" id="{A2B4C055-0015-B841-A378-7CE2C507EA98}"/>
              </a:ext>
            </a:extLst>
          </p:cNvPr>
          <p:cNvSpPr>
            <a:spLocks noGrp="1"/>
          </p:cNvSpPr>
          <p:nvPr>
            <p:ph idx="1"/>
          </p:nvPr>
        </p:nvSpPr>
        <p:spPr/>
        <p:txBody>
          <a:bodyPr>
            <a:noAutofit/>
          </a:bodyPr>
          <a:lstStyle/>
          <a:p>
            <a:r>
              <a:rPr kumimoji="1" lang="en-US" altLang="zh-TW" sz="2000" dirty="0"/>
              <a:t>What happen if you modify </a:t>
            </a:r>
            <a:r>
              <a:rPr kumimoji="1" lang="en-US" altLang="zh-TW" sz="2000" dirty="0" err="1"/>
              <a:t>setOrtho</a:t>
            </a:r>
            <a:r>
              <a:rPr kumimoji="1" lang="en-US" altLang="zh-TW" sz="2000" dirty="0"/>
              <a:t>() to</a:t>
            </a:r>
          </a:p>
          <a:p>
            <a:pPr lvl="1"/>
            <a:r>
              <a:rPr lang="en" altLang="zh-TW" sz="2000" dirty="0" err="1"/>
              <a:t>setOrtho</a:t>
            </a:r>
            <a:r>
              <a:rPr lang="en" altLang="zh-TW" sz="2000" dirty="0"/>
              <a:t>(0, 1, -1, 1, -10, 10);</a:t>
            </a:r>
          </a:p>
          <a:p>
            <a:pPr lvl="1"/>
            <a:r>
              <a:rPr lang="en" altLang="zh-TW" sz="2000" dirty="0" err="1"/>
              <a:t>setOrtho</a:t>
            </a:r>
            <a:r>
              <a:rPr lang="en" altLang="zh-TW" sz="2000" dirty="0"/>
              <a:t>(-10, 10, -10, 10, -10, 10);</a:t>
            </a:r>
          </a:p>
          <a:p>
            <a:pPr lvl="1"/>
            <a:r>
              <a:rPr lang="en" altLang="zh-TW" sz="2000" dirty="0" err="1"/>
              <a:t>setLookAt</a:t>
            </a:r>
            <a:r>
              <a:rPr lang="en" altLang="zh-TW" sz="2000" dirty="0"/>
              <a:t>(5, 5, 5, 0, 0, 0, 0, 1, 0) and </a:t>
            </a:r>
            <a:r>
              <a:rPr lang="en" altLang="zh-TW" sz="2000" dirty="0" err="1"/>
              <a:t>setOrtho</a:t>
            </a:r>
            <a:r>
              <a:rPr lang="en" altLang="zh-TW" sz="2000" dirty="0"/>
              <a:t>(-5, 5, -5, 5, -20, 20);</a:t>
            </a:r>
          </a:p>
          <a:p>
            <a:pPr lvl="1"/>
            <a:r>
              <a:rPr lang="en" altLang="zh-TW" sz="2000" dirty="0"/>
              <a:t>Try any argument you want, make sure you understand why what you see happens</a:t>
            </a:r>
          </a:p>
          <a:p>
            <a:pPr marL="0" indent="0">
              <a:buNone/>
            </a:pPr>
            <a:endParaRPr lang="en" altLang="zh-TW" sz="2000" dirty="0"/>
          </a:p>
          <a:p>
            <a:pPr lvl="1"/>
            <a:endParaRPr kumimoji="1" lang="en-US" altLang="zh-TW" sz="1600" dirty="0"/>
          </a:p>
        </p:txBody>
      </p:sp>
    </p:spTree>
    <p:extLst>
      <p:ext uri="{BB962C8B-B14F-4D97-AF65-F5344CB8AC3E}">
        <p14:creationId xmlns:p14="http://schemas.microsoft.com/office/powerpoint/2010/main" val="1428081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4EA80E-7BA1-364B-87C5-7F64E307202E}"/>
              </a:ext>
            </a:extLst>
          </p:cNvPr>
          <p:cNvSpPr>
            <a:spLocks noGrp="1"/>
          </p:cNvSpPr>
          <p:nvPr>
            <p:ph type="title"/>
          </p:nvPr>
        </p:nvSpPr>
        <p:spPr/>
        <p:txBody>
          <a:bodyPr>
            <a:noAutofit/>
          </a:bodyPr>
          <a:lstStyle/>
          <a:p>
            <a:r>
              <a:rPr kumimoji="1" lang="en-US" altLang="zh-TW" sz="2400" dirty="0"/>
              <a:t>Perspective Projection Matrix (View to Clip Space)</a:t>
            </a:r>
            <a:endParaRPr kumimoji="1" lang="zh-TW" altLang="en-US" sz="2400" dirty="0"/>
          </a:p>
        </p:txBody>
      </p:sp>
      <p:sp>
        <p:nvSpPr>
          <p:cNvPr id="3" name="內容版面配置區 2">
            <a:extLst>
              <a:ext uri="{FF2B5EF4-FFF2-40B4-BE49-F238E27FC236}">
                <a16:creationId xmlns:a16="http://schemas.microsoft.com/office/drawing/2014/main" id="{DE93E8AF-8B17-0E40-BCE1-F6E0AD0282C9}"/>
              </a:ext>
            </a:extLst>
          </p:cNvPr>
          <p:cNvSpPr>
            <a:spLocks noGrp="1"/>
          </p:cNvSpPr>
          <p:nvPr>
            <p:ph idx="1"/>
          </p:nvPr>
        </p:nvSpPr>
        <p:spPr/>
        <p:txBody>
          <a:bodyPr>
            <a:normAutofit/>
          </a:bodyPr>
          <a:lstStyle/>
          <a:p>
            <a:r>
              <a:rPr kumimoji="1" lang="en-US" altLang="zh-TW" sz="2000" b="1" dirty="0"/>
              <a:t>Perspective: </a:t>
            </a:r>
            <a:r>
              <a:rPr kumimoji="1" lang="en-US" altLang="zh-TW" sz="2000" dirty="0"/>
              <a:t>objects which are far away are smaller than those nearby</a:t>
            </a:r>
          </a:p>
          <a:p>
            <a:r>
              <a:rPr kumimoji="1" lang="en-US" altLang="zh-TW" sz="2000" dirty="0"/>
              <a:t>To do the perspective projection, you should define the </a:t>
            </a:r>
            <a:r>
              <a:rPr kumimoji="1" lang="en-US" altLang="zh-TW" sz="2000" dirty="0" err="1"/>
              <a:t>fov</a:t>
            </a:r>
            <a:r>
              <a:rPr kumimoji="1" lang="en-US" altLang="zh-TW" sz="2000" dirty="0"/>
              <a:t> of y axis (field of view), aspect ratio (width/height), z-near and z-far</a:t>
            </a:r>
            <a:endParaRPr kumimoji="1" lang="zh-TW" altLang="en-US" sz="2000" dirty="0"/>
          </a:p>
        </p:txBody>
      </p:sp>
      <p:pic>
        <p:nvPicPr>
          <p:cNvPr id="10242" name="Picture 2">
            <a:extLst>
              <a:ext uri="{FF2B5EF4-FFF2-40B4-BE49-F238E27FC236}">
                <a16:creationId xmlns:a16="http://schemas.microsoft.com/office/drawing/2014/main" id="{31326627-1E2D-BA47-B398-C0559AA55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2874" y="2745876"/>
            <a:ext cx="4868533" cy="214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335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E92BDA-6FB0-0149-AD42-0E8ADD34BC08}"/>
              </a:ext>
            </a:extLst>
          </p:cNvPr>
          <p:cNvSpPr>
            <a:spLocks noGrp="1"/>
          </p:cNvSpPr>
          <p:nvPr>
            <p:ph type="title"/>
          </p:nvPr>
        </p:nvSpPr>
        <p:spPr/>
        <p:txBody>
          <a:bodyPr>
            <a:noAutofit/>
          </a:bodyPr>
          <a:lstStyle/>
          <a:p>
            <a:r>
              <a:rPr kumimoji="1" lang="en-US" altLang="zh-TW" sz="2400" dirty="0"/>
              <a:t>Perspective Projection Matrix (View to Clip Space)</a:t>
            </a:r>
            <a:endParaRPr kumimoji="1" lang="zh-TW" altLang="en-US" sz="2400" dirty="0"/>
          </a:p>
        </p:txBody>
      </p:sp>
      <p:sp>
        <p:nvSpPr>
          <p:cNvPr id="3" name="內容版面配置區 2">
            <a:extLst>
              <a:ext uri="{FF2B5EF4-FFF2-40B4-BE49-F238E27FC236}">
                <a16:creationId xmlns:a16="http://schemas.microsoft.com/office/drawing/2014/main" id="{DB0C0CB6-E471-644D-91D9-7A5A10254534}"/>
              </a:ext>
            </a:extLst>
          </p:cNvPr>
          <p:cNvSpPr>
            <a:spLocks noGrp="1"/>
          </p:cNvSpPr>
          <p:nvPr>
            <p:ph idx="1"/>
          </p:nvPr>
        </p:nvSpPr>
        <p:spPr>
          <a:xfrm>
            <a:off x="1327339" y="1228622"/>
            <a:ext cx="6828503" cy="3545497"/>
          </a:xfrm>
        </p:spPr>
        <p:txBody>
          <a:bodyPr>
            <a:normAutofit/>
          </a:bodyPr>
          <a:lstStyle/>
          <a:p>
            <a:r>
              <a:rPr kumimoji="1" lang="en-US" altLang="zh-TW" sz="1600" dirty="0" err="1"/>
              <a:t>fov</a:t>
            </a:r>
            <a:r>
              <a:rPr kumimoji="1" lang="en-US" altLang="zh-TW" sz="1600" dirty="0"/>
              <a:t>-x can be derived by </a:t>
            </a:r>
            <a:r>
              <a:rPr kumimoji="1" lang="en-US" altLang="zh-TW" sz="1600" dirty="0" err="1"/>
              <a:t>fov</a:t>
            </a:r>
            <a:r>
              <a:rPr kumimoji="1" lang="en-US" altLang="zh-TW" sz="1600" dirty="0"/>
              <a:t>-y and aspect ratio</a:t>
            </a:r>
            <a:endParaRPr kumimoji="1" lang="zh-TW" altLang="en-US" sz="1600" dirty="0"/>
          </a:p>
        </p:txBody>
      </p:sp>
      <p:pic>
        <p:nvPicPr>
          <p:cNvPr id="12290" name="Picture 2">
            <a:extLst>
              <a:ext uri="{FF2B5EF4-FFF2-40B4-BE49-F238E27FC236}">
                <a16:creationId xmlns:a16="http://schemas.microsoft.com/office/drawing/2014/main" id="{B779F54E-B72D-5B49-B526-D5245EA24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945" y="1999395"/>
            <a:ext cx="4091120" cy="131159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6D179072-1AF4-1D4D-8897-1D9216AE5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899" y="3360681"/>
            <a:ext cx="3527008" cy="1555119"/>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E88CAED1-BEC3-1C4C-AEE6-AE428C64CE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1311" y="2128645"/>
            <a:ext cx="1794055" cy="1765802"/>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2BC2B371-8C96-C544-9FCD-393F15F6EF37}"/>
              </a:ext>
            </a:extLst>
          </p:cNvPr>
          <p:cNvSpPr txBox="1"/>
          <p:nvPr/>
        </p:nvSpPr>
        <p:spPr>
          <a:xfrm>
            <a:off x="2375366" y="1691618"/>
            <a:ext cx="2366225" cy="307777"/>
          </a:xfrm>
          <a:prstGeom prst="rect">
            <a:avLst/>
          </a:prstGeom>
          <a:noFill/>
        </p:spPr>
        <p:txBody>
          <a:bodyPr wrap="none" rtlCol="0">
            <a:spAutoFit/>
          </a:bodyPr>
          <a:lstStyle/>
          <a:p>
            <a:pPr algn="ctr"/>
            <a:r>
              <a:rPr kumimoji="1" lang="en-US" altLang="zh-TW" sz="1400" dirty="0"/>
              <a:t>Perspective projection matrix </a:t>
            </a:r>
          </a:p>
        </p:txBody>
      </p:sp>
      <p:sp>
        <p:nvSpPr>
          <p:cNvPr id="8" name="文字方塊 7">
            <a:extLst>
              <a:ext uri="{FF2B5EF4-FFF2-40B4-BE49-F238E27FC236}">
                <a16:creationId xmlns:a16="http://schemas.microsoft.com/office/drawing/2014/main" id="{8879EED7-1B52-444C-8C3D-245C597B6199}"/>
              </a:ext>
            </a:extLst>
          </p:cNvPr>
          <p:cNvSpPr txBox="1"/>
          <p:nvPr/>
        </p:nvSpPr>
        <p:spPr>
          <a:xfrm>
            <a:off x="7302945" y="3905561"/>
            <a:ext cx="809837" cy="276999"/>
          </a:xfrm>
          <a:prstGeom prst="rect">
            <a:avLst/>
          </a:prstGeom>
          <a:noFill/>
        </p:spPr>
        <p:txBody>
          <a:bodyPr wrap="none" rtlCol="0">
            <a:spAutoFit/>
          </a:bodyPr>
          <a:lstStyle/>
          <a:p>
            <a:r>
              <a:rPr kumimoji="1" lang="en-US" altLang="zh-TW" sz="1200" dirty="0"/>
              <a:t>Clip space</a:t>
            </a:r>
            <a:endParaRPr kumimoji="1" lang="zh-TW" altLang="en-US" sz="1200" dirty="0"/>
          </a:p>
        </p:txBody>
      </p:sp>
      <p:sp>
        <p:nvSpPr>
          <p:cNvPr id="9" name="文字方塊 8">
            <a:extLst>
              <a:ext uri="{FF2B5EF4-FFF2-40B4-BE49-F238E27FC236}">
                <a16:creationId xmlns:a16="http://schemas.microsoft.com/office/drawing/2014/main" id="{10AF2851-B9C0-8541-B137-EE5C682C59A1}"/>
              </a:ext>
            </a:extLst>
          </p:cNvPr>
          <p:cNvSpPr txBox="1"/>
          <p:nvPr/>
        </p:nvSpPr>
        <p:spPr>
          <a:xfrm>
            <a:off x="3115473" y="4688497"/>
            <a:ext cx="886012" cy="276999"/>
          </a:xfrm>
          <a:prstGeom prst="rect">
            <a:avLst/>
          </a:prstGeom>
          <a:noFill/>
        </p:spPr>
        <p:txBody>
          <a:bodyPr wrap="none" rtlCol="0">
            <a:spAutoFit/>
          </a:bodyPr>
          <a:lstStyle/>
          <a:p>
            <a:r>
              <a:rPr kumimoji="1" lang="en-US" altLang="zh-TW" sz="1200" dirty="0"/>
              <a:t>View space</a:t>
            </a:r>
            <a:endParaRPr kumimoji="1" lang="zh-TW" altLang="en-US" sz="1200" dirty="0"/>
          </a:p>
        </p:txBody>
      </p:sp>
      <p:pic>
        <p:nvPicPr>
          <p:cNvPr id="10" name="Picture 6" descr="融合箭头在一个向上箭头箭头集3icon图标免费下载-图标fbpvgrqn-88ICON图标库">
            <a:extLst>
              <a:ext uri="{FF2B5EF4-FFF2-40B4-BE49-F238E27FC236}">
                <a16:creationId xmlns:a16="http://schemas.microsoft.com/office/drawing/2014/main" id="{9338BFBC-9792-6041-8EC7-106B5D87CED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222" b="89778" l="9778" r="89778">
                        <a14:foregroundMark x1="41333" y1="9778" x2="53778" y2="8889"/>
                        <a14:foregroundMark x1="44444" y1="5778" x2="52444" y2="5778"/>
                        <a14:foregroundMark x1="50222" y1="2222" x2="51556" y2="3556"/>
                      </a14:backgroundRemoval>
                    </a14:imgEffect>
                  </a14:imgLayer>
                </a14:imgProps>
              </a:ext>
              <a:ext uri="{28A0092B-C50C-407E-A947-70E740481C1C}">
                <a14:useLocalDpi xmlns:a14="http://schemas.microsoft.com/office/drawing/2010/main" val="0"/>
              </a:ext>
            </a:extLst>
          </a:blip>
          <a:srcRect/>
          <a:stretch>
            <a:fillRect/>
          </a:stretch>
        </p:blipFill>
        <p:spPr bwMode="auto">
          <a:xfrm rot="5400000">
            <a:off x="5394382" y="2638948"/>
            <a:ext cx="1331347" cy="12853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2F09E68-0971-754C-8DD6-3951D32691B0}"/>
                  </a:ext>
                </a:extLst>
              </p:cNvPr>
              <p:cNvSpPr/>
              <p:nvPr/>
            </p:nvSpPr>
            <p:spPr>
              <a:xfrm>
                <a:off x="6072599" y="1011096"/>
                <a:ext cx="1600758" cy="370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TW" i="1" smtClean="0">
                              <a:latin typeface="Cambria Math" panose="02040503050406030204" pitchFamily="18" charset="0"/>
                            </a:rPr>
                          </m:ctrlPr>
                        </m:sSupPr>
                        <m:e>
                          <m:r>
                            <a:rPr kumimoji="1" lang="en-US" altLang="zh-TW" i="1">
                              <a:latin typeface="Cambria Math" panose="02040503050406030204" pitchFamily="18" charset="0"/>
                            </a:rPr>
                            <m:t>𝑣</m:t>
                          </m:r>
                        </m:e>
                        <m:sup>
                          <m:r>
                            <a:rPr kumimoji="1" lang="en-US" altLang="zh-TW" b="0" i="1" smtClean="0">
                              <a:latin typeface="Cambria Math" panose="02040503050406030204" pitchFamily="18" charset="0"/>
                            </a:rPr>
                            <m:t>𝐶</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r>
                            <a:rPr kumimoji="1" lang="en-US" altLang="zh-TW" i="1">
                              <a:latin typeface="Cambria Math" panose="02040503050406030204" pitchFamily="18" charset="0"/>
                            </a:rPr>
                            <m:t>𝑀</m:t>
                          </m:r>
                        </m:e>
                        <m:sup>
                          <m:r>
                            <a:rPr kumimoji="1" lang="en-US" altLang="zh-TW" b="0" i="1" smtClean="0">
                              <a:latin typeface="Cambria Math" panose="02040503050406030204" pitchFamily="18" charset="0"/>
                            </a:rPr>
                            <m:t>𝑃</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r>
                            <a:rPr kumimoji="1" lang="en-US" altLang="zh-TW" i="1">
                              <a:latin typeface="Cambria Math" panose="02040503050406030204" pitchFamily="18" charset="0"/>
                            </a:rPr>
                            <m:t>𝑣</m:t>
                          </m:r>
                        </m:e>
                        <m:sup>
                          <m:r>
                            <a:rPr kumimoji="1" lang="en-US" altLang="zh-TW" b="0" i="1" smtClean="0">
                              <a:latin typeface="Cambria Math" panose="02040503050406030204" pitchFamily="18" charset="0"/>
                            </a:rPr>
                            <m:t>𝑉</m:t>
                          </m:r>
                        </m:sup>
                      </m:sSup>
                    </m:oMath>
                  </m:oMathPara>
                </a14:m>
                <a:endParaRPr lang="zh-TW" altLang="en-US" dirty="0"/>
              </a:p>
            </p:txBody>
          </p:sp>
        </mc:Choice>
        <mc:Fallback xmlns="">
          <p:sp>
            <p:nvSpPr>
              <p:cNvPr id="11" name="矩形 10">
                <a:extLst>
                  <a:ext uri="{FF2B5EF4-FFF2-40B4-BE49-F238E27FC236}">
                    <a16:creationId xmlns:a16="http://schemas.microsoft.com/office/drawing/2014/main" id="{32F09E68-0971-754C-8DD6-3951D32691B0}"/>
                  </a:ext>
                </a:extLst>
              </p:cNvPr>
              <p:cNvSpPr>
                <a:spLocks noRot="1" noChangeAspect="1" noMove="1" noResize="1" noEditPoints="1" noAdjustHandles="1" noChangeArrowheads="1" noChangeShapeType="1" noTextEdit="1"/>
              </p:cNvSpPr>
              <p:nvPr/>
            </p:nvSpPr>
            <p:spPr>
              <a:xfrm>
                <a:off x="6072599" y="1011096"/>
                <a:ext cx="1600758" cy="370230"/>
              </a:xfrm>
              <a:prstGeom prst="rect">
                <a:avLst/>
              </a:prstGeom>
              <a:blipFill>
                <a:blip r:embed="rId8"/>
                <a:stretch>
                  <a:fillRect/>
                </a:stretch>
              </a:blipFill>
            </p:spPr>
            <p:txBody>
              <a:bodyPr/>
              <a:lstStyle/>
              <a:p>
                <a:r>
                  <a:rPr lang="zh-TW" altLang="en-US">
                    <a:noFill/>
                  </a:rPr>
                  <a:t> </a:t>
                </a:r>
              </a:p>
            </p:txBody>
          </p:sp>
        </mc:Fallback>
      </mc:AlternateContent>
      <p:cxnSp>
        <p:nvCxnSpPr>
          <p:cNvPr id="12" name="直線箭頭接點 11">
            <a:extLst>
              <a:ext uri="{FF2B5EF4-FFF2-40B4-BE49-F238E27FC236}">
                <a16:creationId xmlns:a16="http://schemas.microsoft.com/office/drawing/2014/main" id="{0C563959-1E26-6543-96A5-99C47DA65A84}"/>
              </a:ext>
            </a:extLst>
          </p:cNvPr>
          <p:cNvCxnSpPr>
            <a:cxnSpLocks/>
          </p:cNvCxnSpPr>
          <p:nvPr/>
        </p:nvCxnSpPr>
        <p:spPr>
          <a:xfrm flipH="1" flipV="1">
            <a:off x="7392814" y="1287490"/>
            <a:ext cx="263291" cy="19813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544ABCE2-2649-5045-A80A-072BCF02035C}"/>
              </a:ext>
            </a:extLst>
          </p:cNvPr>
          <p:cNvSpPr txBox="1"/>
          <p:nvPr/>
        </p:nvSpPr>
        <p:spPr>
          <a:xfrm>
            <a:off x="7582594" y="1474835"/>
            <a:ext cx="1443024" cy="261610"/>
          </a:xfrm>
          <a:prstGeom prst="rect">
            <a:avLst/>
          </a:prstGeom>
          <a:noFill/>
        </p:spPr>
        <p:txBody>
          <a:bodyPr wrap="none" rtlCol="0">
            <a:spAutoFit/>
          </a:bodyPr>
          <a:lstStyle/>
          <a:p>
            <a:r>
              <a:rPr kumimoji="1" lang="en-US" altLang="zh-TW" sz="1050" dirty="0"/>
              <a:t>Vertices in view space</a:t>
            </a:r>
            <a:endParaRPr kumimoji="1" lang="zh-TW" altLang="en-US" sz="1050" dirty="0"/>
          </a:p>
        </p:txBody>
      </p:sp>
      <p:cxnSp>
        <p:nvCxnSpPr>
          <p:cNvPr id="14" name="直線箭頭接點 13">
            <a:extLst>
              <a:ext uri="{FF2B5EF4-FFF2-40B4-BE49-F238E27FC236}">
                <a16:creationId xmlns:a16="http://schemas.microsoft.com/office/drawing/2014/main" id="{B92138FA-B16E-0C4B-997D-37FB7B7EEE16}"/>
              </a:ext>
            </a:extLst>
          </p:cNvPr>
          <p:cNvCxnSpPr>
            <a:cxnSpLocks/>
            <a:stCxn id="15" idx="0"/>
          </p:cNvCxnSpPr>
          <p:nvPr/>
        </p:nvCxnSpPr>
        <p:spPr>
          <a:xfrm flipH="1" flipV="1">
            <a:off x="6907136" y="1349586"/>
            <a:ext cx="112644" cy="26449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B2340C35-43A9-3846-A315-071FF44FDDDF}"/>
              </a:ext>
            </a:extLst>
          </p:cNvPr>
          <p:cNvSpPr txBox="1"/>
          <p:nvPr/>
        </p:nvSpPr>
        <p:spPr>
          <a:xfrm>
            <a:off x="6456965" y="1614080"/>
            <a:ext cx="1125629" cy="253916"/>
          </a:xfrm>
          <a:prstGeom prst="rect">
            <a:avLst/>
          </a:prstGeom>
          <a:noFill/>
        </p:spPr>
        <p:txBody>
          <a:bodyPr wrap="none" rtlCol="0">
            <a:spAutoFit/>
          </a:bodyPr>
          <a:lstStyle/>
          <a:p>
            <a:r>
              <a:rPr kumimoji="1" lang="en-US" altLang="zh-TW" sz="1050" dirty="0"/>
              <a:t>Projection matrix</a:t>
            </a:r>
            <a:endParaRPr kumimoji="1" lang="zh-TW" altLang="en-US" sz="1050" dirty="0"/>
          </a:p>
        </p:txBody>
      </p:sp>
      <p:cxnSp>
        <p:nvCxnSpPr>
          <p:cNvPr id="16" name="直線箭頭接點 15">
            <a:extLst>
              <a:ext uri="{FF2B5EF4-FFF2-40B4-BE49-F238E27FC236}">
                <a16:creationId xmlns:a16="http://schemas.microsoft.com/office/drawing/2014/main" id="{FB3253B9-4A34-E543-AB1A-F992BAC1FC73}"/>
              </a:ext>
            </a:extLst>
          </p:cNvPr>
          <p:cNvCxnSpPr>
            <a:cxnSpLocks/>
          </p:cNvCxnSpPr>
          <p:nvPr/>
        </p:nvCxnSpPr>
        <p:spPr>
          <a:xfrm>
            <a:off x="5745192" y="1131886"/>
            <a:ext cx="396816" cy="643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3AE193F6-1803-D141-A538-34C3B1343E64}"/>
              </a:ext>
            </a:extLst>
          </p:cNvPr>
          <p:cNvSpPr txBox="1"/>
          <p:nvPr/>
        </p:nvSpPr>
        <p:spPr>
          <a:xfrm>
            <a:off x="4544619" y="942295"/>
            <a:ext cx="1322798" cy="253916"/>
          </a:xfrm>
          <a:prstGeom prst="rect">
            <a:avLst/>
          </a:prstGeom>
          <a:noFill/>
        </p:spPr>
        <p:txBody>
          <a:bodyPr wrap="none" rtlCol="0">
            <a:spAutoFit/>
          </a:bodyPr>
          <a:lstStyle/>
          <a:p>
            <a:r>
              <a:rPr kumimoji="1" lang="en-US" altLang="zh-TW" sz="1050" dirty="0"/>
              <a:t>Vertices in clip space</a:t>
            </a:r>
            <a:endParaRPr kumimoji="1" lang="zh-TW" altLang="en-US" sz="1050" dirty="0"/>
          </a:p>
        </p:txBody>
      </p:sp>
    </p:spTree>
    <p:extLst>
      <p:ext uri="{BB962C8B-B14F-4D97-AF65-F5344CB8AC3E}">
        <p14:creationId xmlns:p14="http://schemas.microsoft.com/office/powerpoint/2010/main" val="3762592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C85E69-2144-AF44-B916-E842828C4949}"/>
              </a:ext>
            </a:extLst>
          </p:cNvPr>
          <p:cNvSpPr>
            <a:spLocks noGrp="1"/>
          </p:cNvSpPr>
          <p:nvPr>
            <p:ph type="title"/>
          </p:nvPr>
        </p:nvSpPr>
        <p:spPr/>
        <p:txBody>
          <a:bodyPr>
            <a:noAutofit/>
          </a:bodyPr>
          <a:lstStyle/>
          <a:p>
            <a:r>
              <a:rPr kumimoji="1" lang="en-US" altLang="zh-TW" sz="2400" dirty="0"/>
              <a:t>Perspective Projection Matrix (View to Clip Space)</a:t>
            </a:r>
            <a:endParaRPr kumimoji="1" lang="zh-TW" altLang="en-US" sz="2400" dirty="0"/>
          </a:p>
        </p:txBody>
      </p:sp>
      <p:sp>
        <p:nvSpPr>
          <p:cNvPr id="3" name="內容版面配置區 2">
            <a:extLst>
              <a:ext uri="{FF2B5EF4-FFF2-40B4-BE49-F238E27FC236}">
                <a16:creationId xmlns:a16="http://schemas.microsoft.com/office/drawing/2014/main" id="{F5F0CE64-7E77-1841-BF9D-BDB6C25F086B}"/>
              </a:ext>
            </a:extLst>
          </p:cNvPr>
          <p:cNvSpPr>
            <a:spLocks noGrp="1"/>
          </p:cNvSpPr>
          <p:nvPr>
            <p:ph idx="1"/>
          </p:nvPr>
        </p:nvSpPr>
        <p:spPr>
          <a:xfrm>
            <a:off x="1732936" y="1143000"/>
            <a:ext cx="7221283" cy="3545497"/>
          </a:xfrm>
        </p:spPr>
        <p:txBody>
          <a:bodyPr>
            <a:normAutofit/>
          </a:bodyPr>
          <a:lstStyle/>
          <a:p>
            <a:r>
              <a:rPr kumimoji="1" lang="en-US" altLang="zh-TW" sz="1600" dirty="0"/>
              <a:t>How to create an perspective projection matrix?</a:t>
            </a:r>
          </a:p>
          <a:p>
            <a:pPr lvl="1"/>
            <a:r>
              <a:rPr kumimoji="1" lang="en-US" altLang="zh-TW" sz="1600" dirty="0"/>
              <a:t>”</a:t>
            </a:r>
            <a:r>
              <a:rPr kumimoji="1" lang="en-US" altLang="zh-TW" sz="1600" dirty="0" err="1"/>
              <a:t>setPerspective</a:t>
            </a:r>
            <a:r>
              <a:rPr kumimoji="1" lang="en-US" altLang="zh-TW" sz="1600" dirty="0"/>
              <a:t>()” in </a:t>
            </a:r>
            <a:r>
              <a:rPr kumimoji="1" lang="en-US" altLang="zh-TW" sz="1600" dirty="0" err="1"/>
              <a:t>cuon-matrix.js</a:t>
            </a:r>
            <a:endParaRPr kumimoji="1" lang="en-US" altLang="zh-TW" sz="1600" dirty="0"/>
          </a:p>
          <a:p>
            <a:r>
              <a:rPr kumimoji="1" lang="en-US" altLang="zh-TW" sz="1600" dirty="0"/>
              <a:t>Matrix4. </a:t>
            </a:r>
            <a:r>
              <a:rPr kumimoji="1" lang="en-US" altLang="zh-TW" sz="1600" dirty="0" err="1"/>
              <a:t>setPerspective</a:t>
            </a:r>
            <a:r>
              <a:rPr kumimoji="1" lang="en-US" altLang="zh-TW" sz="1600" dirty="0"/>
              <a:t>(</a:t>
            </a:r>
            <a:r>
              <a:rPr kumimoji="1" lang="en-US" altLang="zh-TW" sz="1600" b="1" dirty="0" err="1"/>
              <a:t>fov</a:t>
            </a:r>
            <a:r>
              <a:rPr kumimoji="1" lang="en-US" altLang="zh-TW" sz="1600" b="1" dirty="0"/>
              <a:t>, aspect, near, far</a:t>
            </a:r>
            <a:r>
              <a:rPr kumimoji="1" lang="en-US" altLang="zh-TW" sz="1600" dirty="0"/>
              <a:t>)</a:t>
            </a:r>
          </a:p>
          <a:p>
            <a:pPr lvl="1"/>
            <a:r>
              <a:rPr kumimoji="1" lang="en-US" altLang="zh-TW" sz="1600" dirty="0" err="1"/>
              <a:t>fov</a:t>
            </a:r>
            <a:r>
              <a:rPr kumimoji="1" lang="en-US" altLang="zh-TW" sz="1600" dirty="0"/>
              <a:t>: angle of field of view in degree along the y-axis </a:t>
            </a:r>
          </a:p>
          <a:p>
            <a:pPr lvl="1"/>
            <a:r>
              <a:rPr kumimoji="1" lang="en-US" altLang="zh-TW" sz="1600" dirty="0"/>
              <a:t>aspect: ratio of width and height (width/height) of the near clipping surface</a:t>
            </a:r>
          </a:p>
          <a:p>
            <a:pPr lvl="1"/>
            <a:r>
              <a:rPr kumimoji="1" lang="en-US" altLang="zh-TW" sz="1600" dirty="0" err="1"/>
              <a:t>znear</a:t>
            </a:r>
            <a:r>
              <a:rPr kumimoji="1" lang="en-US" altLang="zh-TW" sz="1600" dirty="0"/>
              <a:t>, </a:t>
            </a:r>
            <a:r>
              <a:rPr kumimoji="1" lang="en-US" altLang="zh-TW" sz="1600" dirty="0" err="1"/>
              <a:t>zfar</a:t>
            </a:r>
            <a:r>
              <a:rPr kumimoji="1" lang="en-US" altLang="zh-TW" sz="1600" dirty="0"/>
              <a:t>: boundaries along the z-axis of the clip space</a:t>
            </a:r>
            <a:endParaRPr kumimoji="1" lang="zh-TW" altLang="en-US" sz="1600" dirty="0"/>
          </a:p>
        </p:txBody>
      </p:sp>
      <p:pic>
        <p:nvPicPr>
          <p:cNvPr id="4" name="圖片 3">
            <a:extLst>
              <a:ext uri="{FF2B5EF4-FFF2-40B4-BE49-F238E27FC236}">
                <a16:creationId xmlns:a16="http://schemas.microsoft.com/office/drawing/2014/main" id="{C31793B6-BB4E-9E47-95C4-F02378BF4F54}"/>
              </a:ext>
            </a:extLst>
          </p:cNvPr>
          <p:cNvPicPr>
            <a:picLocks noChangeAspect="1"/>
          </p:cNvPicPr>
          <p:nvPr/>
        </p:nvPicPr>
        <p:blipFill>
          <a:blip r:embed="rId2"/>
          <a:stretch>
            <a:fillRect/>
          </a:stretch>
        </p:blipFill>
        <p:spPr>
          <a:xfrm>
            <a:off x="3521615" y="2926891"/>
            <a:ext cx="4138642" cy="2147217"/>
          </a:xfrm>
          <a:prstGeom prst="rect">
            <a:avLst/>
          </a:prstGeom>
        </p:spPr>
      </p:pic>
      <p:sp>
        <p:nvSpPr>
          <p:cNvPr id="7" name="矩形 6">
            <a:extLst>
              <a:ext uri="{FF2B5EF4-FFF2-40B4-BE49-F238E27FC236}">
                <a16:creationId xmlns:a16="http://schemas.microsoft.com/office/drawing/2014/main" id="{9BCAFFBD-162E-1A42-8D96-652115659509}"/>
              </a:ext>
            </a:extLst>
          </p:cNvPr>
          <p:cNvSpPr/>
          <p:nvPr/>
        </p:nvSpPr>
        <p:spPr>
          <a:xfrm>
            <a:off x="6987398" y="3974621"/>
            <a:ext cx="241540" cy="157433"/>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 name="矩形 7">
            <a:extLst>
              <a:ext uri="{FF2B5EF4-FFF2-40B4-BE49-F238E27FC236}">
                <a16:creationId xmlns:a16="http://schemas.microsoft.com/office/drawing/2014/main" id="{E3F7CA43-0997-F144-8833-935B330367F4}"/>
              </a:ext>
            </a:extLst>
          </p:cNvPr>
          <p:cNvSpPr/>
          <p:nvPr/>
        </p:nvSpPr>
        <p:spPr>
          <a:xfrm>
            <a:off x="5222807" y="4420320"/>
            <a:ext cx="1324642" cy="316643"/>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0" name="矩形 9">
            <a:extLst>
              <a:ext uri="{FF2B5EF4-FFF2-40B4-BE49-F238E27FC236}">
                <a16:creationId xmlns:a16="http://schemas.microsoft.com/office/drawing/2014/main" id="{D4E3F5F1-EE42-A74C-A2D8-9EEC7AC5D5B5}"/>
              </a:ext>
            </a:extLst>
          </p:cNvPr>
          <p:cNvSpPr/>
          <p:nvPr/>
        </p:nvSpPr>
        <p:spPr>
          <a:xfrm>
            <a:off x="4231790" y="4540426"/>
            <a:ext cx="236693" cy="159185"/>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矩形 10">
            <a:extLst>
              <a:ext uri="{FF2B5EF4-FFF2-40B4-BE49-F238E27FC236}">
                <a16:creationId xmlns:a16="http://schemas.microsoft.com/office/drawing/2014/main" id="{99D05EEF-A0D2-994C-B238-3FBEF16E3C6C}"/>
              </a:ext>
            </a:extLst>
          </p:cNvPr>
          <p:cNvSpPr/>
          <p:nvPr/>
        </p:nvSpPr>
        <p:spPr>
          <a:xfrm>
            <a:off x="4427320" y="4684200"/>
            <a:ext cx="236693" cy="159185"/>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3556927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D897E-D8A1-0540-9C11-6CD745D2DBA0}"/>
              </a:ext>
            </a:extLst>
          </p:cNvPr>
          <p:cNvSpPr>
            <a:spLocks noGrp="1"/>
          </p:cNvSpPr>
          <p:nvPr>
            <p:ph type="title"/>
          </p:nvPr>
        </p:nvSpPr>
        <p:spPr/>
        <p:txBody>
          <a:bodyPr/>
          <a:lstStyle/>
          <a:p>
            <a:r>
              <a:rPr kumimoji="1" lang="en-US" altLang="zh-TW" dirty="0"/>
              <a:t>Coordinate System (Space)</a:t>
            </a:r>
            <a:endParaRPr kumimoji="1" lang="zh-TW" altLang="en-US" dirty="0"/>
          </a:p>
        </p:txBody>
      </p:sp>
      <p:pic>
        <p:nvPicPr>
          <p:cNvPr id="10242" name="Picture 2">
            <a:extLst>
              <a:ext uri="{FF2B5EF4-FFF2-40B4-BE49-F238E27FC236}">
                <a16:creationId xmlns:a16="http://schemas.microsoft.com/office/drawing/2014/main" id="{62BA34B9-6213-6F4C-B6CA-64D0CCAEC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990" y="1420722"/>
            <a:ext cx="6598302" cy="324989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296277D1-9579-7D46-87EA-2877737655F9}"/>
              </a:ext>
            </a:extLst>
          </p:cNvPr>
          <p:cNvSpPr txBox="1"/>
          <p:nvPr/>
        </p:nvSpPr>
        <p:spPr>
          <a:xfrm>
            <a:off x="5137141" y="4770474"/>
            <a:ext cx="3945311" cy="400110"/>
          </a:xfrm>
          <a:prstGeom prst="rect">
            <a:avLst/>
          </a:prstGeom>
          <a:noFill/>
        </p:spPr>
        <p:txBody>
          <a:bodyPr wrap="none" rtlCol="0">
            <a:spAutoFit/>
          </a:bodyPr>
          <a:lstStyle/>
          <a:p>
            <a:r>
              <a:rPr kumimoji="1" lang="en" altLang="zh-TW" sz="1000" dirty="0">
                <a:hlinkClick r:id="rId4"/>
              </a:rPr>
              <a:t>https://learnopengl.com/Getting-started/Coordinate-Systems</a:t>
            </a:r>
            <a:endParaRPr kumimoji="1" lang="en" altLang="zh-TW" sz="1000" dirty="0"/>
          </a:p>
          <a:p>
            <a:r>
              <a:rPr kumimoji="1" lang="en" altLang="zh-TW" sz="1000" dirty="0">
                <a:hlinkClick r:id="rId5"/>
              </a:rPr>
              <a:t>http://www.codinglabs.net/article_world_view_projection_matrix.aspx</a:t>
            </a:r>
            <a:r>
              <a:rPr kumimoji="1" lang="en" altLang="zh-TW" sz="1000" dirty="0"/>
              <a:t> </a:t>
            </a:r>
            <a:endParaRPr kumimoji="1" lang="zh-TW" altLang="en-US" sz="1000" dirty="0"/>
          </a:p>
        </p:txBody>
      </p:sp>
      <p:cxnSp>
        <p:nvCxnSpPr>
          <p:cNvPr id="11" name="直線箭頭接點 10">
            <a:extLst>
              <a:ext uri="{FF2B5EF4-FFF2-40B4-BE49-F238E27FC236}">
                <a16:creationId xmlns:a16="http://schemas.microsoft.com/office/drawing/2014/main" id="{5E4611BB-78DC-1B4D-A7AC-0EA1754468C9}"/>
              </a:ext>
            </a:extLst>
          </p:cNvPr>
          <p:cNvCxnSpPr>
            <a:cxnSpLocks/>
          </p:cNvCxnSpPr>
          <p:nvPr/>
        </p:nvCxnSpPr>
        <p:spPr>
          <a:xfrm flipH="1">
            <a:off x="5837826" y="2924170"/>
            <a:ext cx="254217" cy="1941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A45EC9B5-FDDB-0142-98D7-2D5848168D79}"/>
              </a:ext>
            </a:extLst>
          </p:cNvPr>
          <p:cNvSpPr txBox="1"/>
          <p:nvPr/>
        </p:nvSpPr>
        <p:spPr>
          <a:xfrm>
            <a:off x="6060669" y="2639669"/>
            <a:ext cx="2490682" cy="461665"/>
          </a:xfrm>
          <a:prstGeom prst="rect">
            <a:avLst/>
          </a:prstGeom>
          <a:noFill/>
        </p:spPr>
        <p:txBody>
          <a:bodyPr wrap="none" rtlCol="0">
            <a:spAutoFit/>
          </a:bodyPr>
          <a:lstStyle/>
          <a:p>
            <a:r>
              <a:rPr kumimoji="1" lang="en-US" altLang="zh-TW" sz="1200" b="1" dirty="0">
                <a:solidFill>
                  <a:srgbClr val="C00000"/>
                </a:solidFill>
              </a:rPr>
              <a:t>What “</a:t>
            </a:r>
            <a:r>
              <a:rPr kumimoji="1" lang="en-US" altLang="zh-TW" sz="1200" b="1" dirty="0" err="1">
                <a:solidFill>
                  <a:srgbClr val="C00000"/>
                </a:solidFill>
              </a:rPr>
              <a:t>gl_Position</a:t>
            </a:r>
            <a:r>
              <a:rPr kumimoji="1" lang="en-US" altLang="zh-TW" sz="1200" b="1" dirty="0">
                <a:solidFill>
                  <a:srgbClr val="C00000"/>
                </a:solidFill>
              </a:rPr>
              <a:t>” in shader wants </a:t>
            </a:r>
          </a:p>
          <a:p>
            <a:r>
              <a:rPr kumimoji="1" lang="en-US" altLang="zh-TW" sz="1200" b="1" dirty="0">
                <a:solidFill>
                  <a:srgbClr val="C00000"/>
                </a:solidFill>
              </a:rPr>
              <a:t>is the coordinate in clip space</a:t>
            </a:r>
            <a:endParaRPr kumimoji="1" lang="zh-TW" altLang="en-US" sz="1200" b="1" dirty="0">
              <a:solidFill>
                <a:srgbClr val="C00000"/>
              </a:solidFill>
            </a:endParaRPr>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2CCF47E6-434D-664A-8AC5-8F8336286208}"/>
                  </a:ext>
                </a:extLst>
              </p:cNvPr>
              <p:cNvSpPr txBox="1"/>
              <p:nvPr/>
            </p:nvSpPr>
            <p:spPr>
              <a:xfrm>
                <a:off x="1548325" y="1455048"/>
                <a:ext cx="718787" cy="6519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1050" b="1" i="1" dirty="0" smtClean="0">
                          <a:solidFill>
                            <a:srgbClr val="C00000"/>
                          </a:solidFill>
                          <a:latin typeface="Cambria Math" panose="02040503050406030204" pitchFamily="18" charset="0"/>
                        </a:rPr>
                        <m:t>𝒗</m:t>
                      </m:r>
                      <m:r>
                        <a:rPr kumimoji="1" lang="en-US" altLang="zh-TW" sz="1050" b="1" i="1" dirty="0" smtClean="0">
                          <a:solidFill>
                            <a:srgbClr val="C00000"/>
                          </a:solidFill>
                          <a:latin typeface="Cambria Math" panose="02040503050406030204" pitchFamily="18" charset="0"/>
                        </a:rPr>
                        <m:t> = </m:t>
                      </m:r>
                      <m:d>
                        <m:dPr>
                          <m:begChr m:val="["/>
                          <m:endChr m:val="]"/>
                          <m:ctrlPr>
                            <a:rPr kumimoji="1" lang="en-US" altLang="zh-TW" sz="1050" b="1" i="1" smtClean="0">
                              <a:solidFill>
                                <a:srgbClr val="C00000"/>
                              </a:solidFill>
                              <a:latin typeface="Cambria Math" panose="02040503050406030204" pitchFamily="18" charset="0"/>
                            </a:rPr>
                          </m:ctrlPr>
                        </m:dPr>
                        <m:e>
                          <m:m>
                            <m:mPr>
                              <m:mcs>
                                <m:mc>
                                  <m:mcPr>
                                    <m:count m:val="1"/>
                                    <m:mcJc m:val="center"/>
                                  </m:mcPr>
                                </m:mc>
                              </m:mcs>
                              <m:ctrlPr>
                                <a:rPr kumimoji="1" lang="en-US" altLang="zh-TW" sz="1050" b="1" i="1" smtClean="0">
                                  <a:solidFill>
                                    <a:srgbClr val="C00000"/>
                                  </a:solidFill>
                                  <a:latin typeface="Cambria Math" panose="02040503050406030204" pitchFamily="18" charset="0"/>
                                </a:rPr>
                              </m:ctrlPr>
                            </m:mPr>
                            <m:mr>
                              <m:e>
                                <m:r>
                                  <m:rPr>
                                    <m:brk m:alnAt="7"/>
                                  </m:rPr>
                                  <a:rPr kumimoji="1" lang="en-US" altLang="zh-TW" sz="1050" b="1" i="1" smtClean="0">
                                    <a:solidFill>
                                      <a:srgbClr val="C00000"/>
                                    </a:solidFill>
                                    <a:latin typeface="Cambria Math" panose="02040503050406030204" pitchFamily="18" charset="0"/>
                                  </a:rPr>
                                  <m:t>𝒙</m:t>
                                </m:r>
                              </m:e>
                            </m:mr>
                            <m:mr>
                              <m:e>
                                <m:r>
                                  <a:rPr kumimoji="1" lang="en-US" altLang="zh-TW" sz="1050" b="1" i="1" smtClean="0">
                                    <a:solidFill>
                                      <a:srgbClr val="C00000"/>
                                    </a:solidFill>
                                    <a:latin typeface="Cambria Math" panose="02040503050406030204" pitchFamily="18" charset="0"/>
                                  </a:rPr>
                                  <m:t>𝒚</m:t>
                                </m:r>
                              </m:e>
                            </m:mr>
                            <m:mr>
                              <m:e>
                                <m:r>
                                  <a:rPr kumimoji="1" lang="en-US" altLang="zh-TW" sz="1050" b="1" i="1" smtClean="0">
                                    <a:solidFill>
                                      <a:srgbClr val="C00000"/>
                                    </a:solidFill>
                                    <a:latin typeface="Cambria Math" panose="02040503050406030204" pitchFamily="18" charset="0"/>
                                  </a:rPr>
                                  <m:t>𝒛</m:t>
                                </m:r>
                              </m:e>
                            </m:mr>
                            <m:mr>
                              <m:e>
                                <m:r>
                                  <a:rPr kumimoji="1" lang="en-US" altLang="zh-TW" sz="1050" b="1" i="1" smtClean="0">
                                    <a:solidFill>
                                      <a:srgbClr val="C00000"/>
                                    </a:solidFill>
                                    <a:latin typeface="Cambria Math" panose="02040503050406030204" pitchFamily="18" charset="0"/>
                                  </a:rPr>
                                  <m:t>𝟏</m:t>
                                </m:r>
                              </m:e>
                            </m:mr>
                          </m:m>
                        </m:e>
                      </m:d>
                    </m:oMath>
                  </m:oMathPara>
                </a14:m>
                <a:endParaRPr kumimoji="1" lang="zh-TW" altLang="en-US" sz="1050" b="1" dirty="0">
                  <a:solidFill>
                    <a:srgbClr val="C00000"/>
                  </a:solidFill>
                </a:endParaRPr>
              </a:p>
            </p:txBody>
          </p:sp>
        </mc:Choice>
        <mc:Fallback xmlns="">
          <p:sp>
            <p:nvSpPr>
              <p:cNvPr id="15" name="文字方塊 14">
                <a:extLst>
                  <a:ext uri="{FF2B5EF4-FFF2-40B4-BE49-F238E27FC236}">
                    <a16:creationId xmlns:a16="http://schemas.microsoft.com/office/drawing/2014/main" id="{2CCF47E6-434D-664A-8AC5-8F8336286208}"/>
                  </a:ext>
                </a:extLst>
              </p:cNvPr>
              <p:cNvSpPr txBox="1">
                <a:spLocks noRot="1" noChangeAspect="1" noMove="1" noResize="1" noEditPoints="1" noAdjustHandles="1" noChangeArrowheads="1" noChangeShapeType="1" noTextEdit="1"/>
              </p:cNvSpPr>
              <p:nvPr/>
            </p:nvSpPr>
            <p:spPr>
              <a:xfrm>
                <a:off x="1548325" y="1455048"/>
                <a:ext cx="718787" cy="651973"/>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61EFA0A9-E94F-634E-87A4-88C423691119}"/>
                  </a:ext>
                </a:extLst>
              </p:cNvPr>
              <p:cNvSpPr txBox="1"/>
              <p:nvPr/>
            </p:nvSpPr>
            <p:spPr>
              <a:xfrm>
                <a:off x="1161672" y="1095665"/>
                <a:ext cx="2864887" cy="338554"/>
              </a:xfrm>
              <a:prstGeom prst="rect">
                <a:avLst/>
              </a:prstGeom>
              <a:noFill/>
            </p:spPr>
            <p:txBody>
              <a:bodyPr wrap="none" rtlCol="0">
                <a:spAutoFit/>
              </a:bodyPr>
              <a:lstStyle/>
              <a:p>
                <a14:m>
                  <m:oMath xmlns:m="http://schemas.openxmlformats.org/officeDocument/2006/math">
                    <m:r>
                      <a:rPr kumimoji="1" lang="en-US" altLang="zh-TW" sz="800" b="1" i="1" dirty="0" smtClean="0">
                        <a:solidFill>
                          <a:schemeClr val="tx1"/>
                        </a:solidFill>
                        <a:latin typeface="Cambria Math" panose="02040503050406030204" pitchFamily="18" charset="0"/>
                      </a:rPr>
                      <m:t>𝒗</m:t>
                    </m:r>
                  </m:oMath>
                </a14:m>
                <a:r>
                  <a:rPr kumimoji="1" lang="en-US" altLang="zh-TW" sz="800" b="1" dirty="0">
                    <a:solidFill>
                      <a:schemeClr val="tx1"/>
                    </a:solidFill>
                  </a:rPr>
                  <a:t> is what the coordinate you put in the VBO and pass to shader</a:t>
                </a:r>
              </a:p>
              <a:p>
                <a:r>
                  <a:rPr kumimoji="1" lang="en-US" altLang="zh-TW" sz="800" b="1" dirty="0">
                    <a:solidFill>
                      <a:schemeClr val="tx1"/>
                    </a:solidFill>
                  </a:rPr>
                  <a:t>(that is the vertex defined in local/object space)</a:t>
                </a:r>
                <a:endParaRPr kumimoji="1" lang="zh-TW" altLang="en-US" sz="800" b="1" dirty="0">
                  <a:solidFill>
                    <a:schemeClr val="tx1"/>
                  </a:solidFill>
                </a:endParaRPr>
              </a:p>
            </p:txBody>
          </p:sp>
        </mc:Choice>
        <mc:Fallback xmlns="">
          <p:sp>
            <p:nvSpPr>
              <p:cNvPr id="16" name="文字方塊 15">
                <a:extLst>
                  <a:ext uri="{FF2B5EF4-FFF2-40B4-BE49-F238E27FC236}">
                    <a16:creationId xmlns:a16="http://schemas.microsoft.com/office/drawing/2014/main" id="{61EFA0A9-E94F-634E-87A4-88C423691119}"/>
                  </a:ext>
                </a:extLst>
              </p:cNvPr>
              <p:cNvSpPr txBox="1">
                <a:spLocks noRot="1" noChangeAspect="1" noMove="1" noResize="1" noEditPoints="1" noAdjustHandles="1" noChangeArrowheads="1" noChangeShapeType="1" noTextEdit="1"/>
              </p:cNvSpPr>
              <p:nvPr/>
            </p:nvSpPr>
            <p:spPr>
              <a:xfrm>
                <a:off x="1161672" y="1095665"/>
                <a:ext cx="2864887" cy="338554"/>
              </a:xfrm>
              <a:prstGeom prst="rect">
                <a:avLst/>
              </a:prstGeom>
              <a:blipFill>
                <a:blip r:embed="rId7"/>
                <a:stretch>
                  <a:fillRect b="-740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6E01A749-7479-FA49-8F38-B063366F10DC}"/>
                  </a:ext>
                </a:extLst>
              </p:cNvPr>
              <p:cNvSpPr txBox="1"/>
              <p:nvPr/>
            </p:nvSpPr>
            <p:spPr>
              <a:xfrm>
                <a:off x="4613871" y="1287613"/>
                <a:ext cx="1323375"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1050" b="1" i="1" dirty="0" smtClean="0">
                          <a:solidFill>
                            <a:srgbClr val="C00000"/>
                          </a:solidFill>
                          <a:latin typeface="Cambria Math" panose="02040503050406030204" pitchFamily="18" charset="0"/>
                        </a:rPr>
                        <m:t>𝒎𝒐𝒅𝒆𝒍𝑴𝒂𝒕𝒓𝒊𝒙</m:t>
                      </m:r>
                      <m:r>
                        <a:rPr kumimoji="1" lang="en-US" altLang="zh-TW" sz="1050" b="1" i="1" dirty="0" smtClean="0">
                          <a:solidFill>
                            <a:srgbClr val="C00000"/>
                          </a:solidFill>
                          <a:latin typeface="Cambria Math" panose="02040503050406030204" pitchFamily="18" charset="0"/>
                        </a:rPr>
                        <m:t>∗</m:t>
                      </m:r>
                      <m:r>
                        <a:rPr kumimoji="1" lang="en-US" altLang="zh-TW" sz="1050" b="1" i="1" dirty="0" smtClean="0">
                          <a:solidFill>
                            <a:srgbClr val="C00000"/>
                          </a:solidFill>
                          <a:latin typeface="Cambria Math" panose="02040503050406030204" pitchFamily="18" charset="0"/>
                        </a:rPr>
                        <m:t>𝒗</m:t>
                      </m:r>
                      <m:r>
                        <a:rPr kumimoji="1" lang="en-US" altLang="zh-TW" sz="1050" b="1" i="1" dirty="0" smtClean="0">
                          <a:solidFill>
                            <a:srgbClr val="C00000"/>
                          </a:solidFill>
                          <a:latin typeface="Cambria Math" panose="02040503050406030204" pitchFamily="18" charset="0"/>
                        </a:rPr>
                        <m:t> </m:t>
                      </m:r>
                    </m:oMath>
                  </m:oMathPara>
                </a14:m>
                <a:endParaRPr kumimoji="1" lang="zh-TW" altLang="en-US" sz="1050" b="1" dirty="0">
                  <a:solidFill>
                    <a:srgbClr val="C00000"/>
                  </a:solidFill>
                </a:endParaRPr>
              </a:p>
            </p:txBody>
          </p:sp>
        </mc:Choice>
        <mc:Fallback xmlns="">
          <p:sp>
            <p:nvSpPr>
              <p:cNvPr id="10" name="文字方塊 9">
                <a:extLst>
                  <a:ext uri="{FF2B5EF4-FFF2-40B4-BE49-F238E27FC236}">
                    <a16:creationId xmlns:a16="http://schemas.microsoft.com/office/drawing/2014/main" id="{6E01A749-7479-FA49-8F38-B063366F10DC}"/>
                  </a:ext>
                </a:extLst>
              </p:cNvPr>
              <p:cNvSpPr txBox="1">
                <a:spLocks noRot="1" noChangeAspect="1" noMove="1" noResize="1" noEditPoints="1" noAdjustHandles="1" noChangeArrowheads="1" noChangeShapeType="1" noTextEdit="1"/>
              </p:cNvSpPr>
              <p:nvPr/>
            </p:nvSpPr>
            <p:spPr>
              <a:xfrm>
                <a:off x="4613871" y="1287613"/>
                <a:ext cx="1323375" cy="253916"/>
              </a:xfrm>
              <a:prstGeom prst="rect">
                <a:avLst/>
              </a:prstGeom>
              <a:blipFill>
                <a:blip r:embed="rId8"/>
                <a:stretch>
                  <a:fillRect b="-952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B644343A-A316-9E49-AD7E-30F95ED7FA12}"/>
                  </a:ext>
                </a:extLst>
              </p:cNvPr>
              <p:cNvSpPr txBox="1"/>
              <p:nvPr/>
            </p:nvSpPr>
            <p:spPr>
              <a:xfrm>
                <a:off x="1361569" y="2903413"/>
                <a:ext cx="2220031"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1050" b="1" i="1" dirty="0" smtClean="0">
                          <a:solidFill>
                            <a:srgbClr val="C00000"/>
                          </a:solidFill>
                          <a:latin typeface="Cambria Math" panose="02040503050406030204" pitchFamily="18" charset="0"/>
                        </a:rPr>
                        <m:t>𝒗𝒊𝒆𝒘𝑴𝒂𝒕𝒓𝒊𝒙</m:t>
                      </m:r>
                      <m:r>
                        <a:rPr kumimoji="1" lang="en-US" altLang="zh-TW" sz="1050" b="1" i="1" dirty="0" smtClean="0">
                          <a:solidFill>
                            <a:srgbClr val="C00000"/>
                          </a:solidFill>
                          <a:latin typeface="Cambria Math" panose="02040503050406030204" pitchFamily="18" charset="0"/>
                        </a:rPr>
                        <m:t>∗</m:t>
                      </m:r>
                      <m:r>
                        <a:rPr kumimoji="1" lang="en-US" altLang="zh-TW" sz="1050" b="1" i="1" dirty="0" smtClean="0">
                          <a:solidFill>
                            <a:srgbClr val="C00000"/>
                          </a:solidFill>
                          <a:latin typeface="Cambria Math" panose="02040503050406030204" pitchFamily="18" charset="0"/>
                        </a:rPr>
                        <m:t>𝒎𝒐𝒅𝒆𝒍𝑴𝒂𝒕𝒓𝒊𝒙</m:t>
                      </m:r>
                      <m:r>
                        <a:rPr kumimoji="1" lang="en-US" altLang="zh-TW" sz="1050" b="1" i="1" dirty="0" smtClean="0">
                          <a:solidFill>
                            <a:srgbClr val="C00000"/>
                          </a:solidFill>
                          <a:latin typeface="Cambria Math" panose="02040503050406030204" pitchFamily="18" charset="0"/>
                        </a:rPr>
                        <m:t>∗</m:t>
                      </m:r>
                      <m:r>
                        <a:rPr kumimoji="1" lang="en-US" altLang="zh-TW" sz="1050" b="1" i="1" dirty="0" smtClean="0">
                          <a:solidFill>
                            <a:srgbClr val="C00000"/>
                          </a:solidFill>
                          <a:latin typeface="Cambria Math" panose="02040503050406030204" pitchFamily="18" charset="0"/>
                        </a:rPr>
                        <m:t>𝒗</m:t>
                      </m:r>
                      <m:r>
                        <a:rPr kumimoji="1" lang="en-US" altLang="zh-TW" sz="1050" b="1" i="1" dirty="0" smtClean="0">
                          <a:solidFill>
                            <a:srgbClr val="C00000"/>
                          </a:solidFill>
                          <a:latin typeface="Cambria Math" panose="02040503050406030204" pitchFamily="18" charset="0"/>
                        </a:rPr>
                        <m:t> </m:t>
                      </m:r>
                    </m:oMath>
                  </m:oMathPara>
                </a14:m>
                <a:endParaRPr kumimoji="1" lang="zh-TW" altLang="en-US" sz="1050" b="1" dirty="0">
                  <a:solidFill>
                    <a:srgbClr val="C00000"/>
                  </a:solidFill>
                </a:endParaRPr>
              </a:p>
            </p:txBody>
          </p:sp>
        </mc:Choice>
        <mc:Fallback xmlns="">
          <p:sp>
            <p:nvSpPr>
              <p:cNvPr id="12" name="文字方塊 11">
                <a:extLst>
                  <a:ext uri="{FF2B5EF4-FFF2-40B4-BE49-F238E27FC236}">
                    <a16:creationId xmlns:a16="http://schemas.microsoft.com/office/drawing/2014/main" id="{B644343A-A316-9E49-AD7E-30F95ED7FA12}"/>
                  </a:ext>
                </a:extLst>
              </p:cNvPr>
              <p:cNvSpPr txBox="1">
                <a:spLocks noRot="1" noChangeAspect="1" noMove="1" noResize="1" noEditPoints="1" noAdjustHandles="1" noChangeArrowheads="1" noChangeShapeType="1" noTextEdit="1"/>
              </p:cNvSpPr>
              <p:nvPr/>
            </p:nvSpPr>
            <p:spPr>
              <a:xfrm>
                <a:off x="1361569" y="2903413"/>
                <a:ext cx="2220031" cy="253916"/>
              </a:xfrm>
              <a:prstGeom prst="rect">
                <a:avLst/>
              </a:prstGeom>
              <a:blipFill>
                <a:blip r:embed="rId9"/>
                <a:stretch>
                  <a:fillRect b="-952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EFD8D029-234D-2F4C-9704-A1C3B7BCE21F}"/>
                  </a:ext>
                </a:extLst>
              </p:cNvPr>
              <p:cNvSpPr txBox="1"/>
              <p:nvPr/>
            </p:nvSpPr>
            <p:spPr>
              <a:xfrm>
                <a:off x="3441841" y="3143604"/>
                <a:ext cx="3964099"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1050" b="1" i="1" dirty="0" smtClean="0">
                          <a:solidFill>
                            <a:srgbClr val="C00000"/>
                          </a:solidFill>
                          <a:latin typeface="Cambria Math" panose="02040503050406030204" pitchFamily="18" charset="0"/>
                        </a:rPr>
                        <m:t>𝒈𝒍</m:t>
                      </m:r>
                      <m:r>
                        <a:rPr kumimoji="1" lang="en-US" altLang="zh-TW" sz="1050" b="1" i="1" dirty="0" smtClean="0">
                          <a:solidFill>
                            <a:srgbClr val="C00000"/>
                          </a:solidFill>
                          <a:latin typeface="Cambria Math" panose="02040503050406030204" pitchFamily="18" charset="0"/>
                        </a:rPr>
                        <m:t>_</m:t>
                      </m:r>
                      <m:r>
                        <a:rPr kumimoji="1" lang="en-US" altLang="zh-TW" sz="1050" b="1" i="1" dirty="0" smtClean="0">
                          <a:solidFill>
                            <a:srgbClr val="C00000"/>
                          </a:solidFill>
                          <a:latin typeface="Cambria Math" panose="02040503050406030204" pitchFamily="18" charset="0"/>
                        </a:rPr>
                        <m:t>𝑷𝒐𝒔𝒊𝒕𝒊𝒐𝒏</m:t>
                      </m:r>
                      <m:r>
                        <a:rPr kumimoji="1" lang="en-US" altLang="zh-TW" sz="1050" b="1" i="1" dirty="0" smtClean="0">
                          <a:solidFill>
                            <a:srgbClr val="C00000"/>
                          </a:solidFill>
                          <a:latin typeface="Cambria Math" panose="02040503050406030204" pitchFamily="18" charset="0"/>
                        </a:rPr>
                        <m:t>=</m:t>
                      </m:r>
                      <m:r>
                        <a:rPr kumimoji="1" lang="en-US" altLang="zh-TW" sz="1050" b="1" i="1" dirty="0" smtClean="0">
                          <a:solidFill>
                            <a:srgbClr val="C00000"/>
                          </a:solidFill>
                          <a:latin typeface="Cambria Math" panose="02040503050406030204" pitchFamily="18" charset="0"/>
                        </a:rPr>
                        <m:t>𝒑𝒓𝒐𝒋𝑴𝒐𝒅𝒆𝒍</m:t>
                      </m:r>
                      <m:r>
                        <a:rPr kumimoji="1" lang="en-US" altLang="zh-TW" sz="1050" b="1" i="1" dirty="0" smtClean="0">
                          <a:solidFill>
                            <a:srgbClr val="C00000"/>
                          </a:solidFill>
                          <a:latin typeface="Cambria Math" panose="02040503050406030204" pitchFamily="18" charset="0"/>
                        </a:rPr>
                        <m:t>∗</m:t>
                      </m:r>
                      <m:r>
                        <a:rPr kumimoji="1" lang="en-US" altLang="zh-TW" sz="1050" b="1" i="1" dirty="0" smtClean="0">
                          <a:solidFill>
                            <a:srgbClr val="C00000"/>
                          </a:solidFill>
                          <a:latin typeface="Cambria Math" panose="02040503050406030204" pitchFamily="18" charset="0"/>
                        </a:rPr>
                        <m:t>𝒗𝒊𝒆𝒘𝑴𝒂𝒕𝒓𝒊𝒙</m:t>
                      </m:r>
                      <m:r>
                        <a:rPr kumimoji="1" lang="en-US" altLang="zh-TW" sz="1050" b="1" i="1" dirty="0" smtClean="0">
                          <a:solidFill>
                            <a:srgbClr val="C00000"/>
                          </a:solidFill>
                          <a:latin typeface="Cambria Math" panose="02040503050406030204" pitchFamily="18" charset="0"/>
                        </a:rPr>
                        <m:t>∗</m:t>
                      </m:r>
                      <m:r>
                        <a:rPr kumimoji="1" lang="en-US" altLang="zh-TW" sz="1050" b="1" i="1" dirty="0" smtClean="0">
                          <a:solidFill>
                            <a:srgbClr val="C00000"/>
                          </a:solidFill>
                          <a:latin typeface="Cambria Math" panose="02040503050406030204" pitchFamily="18" charset="0"/>
                        </a:rPr>
                        <m:t>𝒎𝒐𝒅𝒆𝒍𝑴𝒂𝒕𝒓𝒊𝒙</m:t>
                      </m:r>
                      <m:r>
                        <a:rPr kumimoji="1" lang="en-US" altLang="zh-TW" sz="1050" b="1" i="1" dirty="0" smtClean="0">
                          <a:solidFill>
                            <a:srgbClr val="C00000"/>
                          </a:solidFill>
                          <a:latin typeface="Cambria Math" panose="02040503050406030204" pitchFamily="18" charset="0"/>
                        </a:rPr>
                        <m:t>∗</m:t>
                      </m:r>
                      <m:r>
                        <a:rPr kumimoji="1" lang="en-US" altLang="zh-TW" sz="1050" b="1" i="1" dirty="0" smtClean="0">
                          <a:solidFill>
                            <a:srgbClr val="C00000"/>
                          </a:solidFill>
                          <a:latin typeface="Cambria Math" panose="02040503050406030204" pitchFamily="18" charset="0"/>
                        </a:rPr>
                        <m:t>𝒗</m:t>
                      </m:r>
                      <m:r>
                        <a:rPr kumimoji="1" lang="en-US" altLang="zh-TW" sz="1050" b="1" i="1" dirty="0" smtClean="0">
                          <a:solidFill>
                            <a:srgbClr val="C00000"/>
                          </a:solidFill>
                          <a:latin typeface="Cambria Math" panose="02040503050406030204" pitchFamily="18" charset="0"/>
                        </a:rPr>
                        <m:t> </m:t>
                      </m:r>
                    </m:oMath>
                  </m:oMathPara>
                </a14:m>
                <a:endParaRPr kumimoji="1" lang="zh-TW" altLang="en-US" sz="1050" b="1" dirty="0">
                  <a:solidFill>
                    <a:srgbClr val="C00000"/>
                  </a:solidFill>
                </a:endParaRPr>
              </a:p>
            </p:txBody>
          </p:sp>
        </mc:Choice>
        <mc:Fallback xmlns="">
          <p:sp>
            <p:nvSpPr>
              <p:cNvPr id="14" name="文字方塊 13">
                <a:extLst>
                  <a:ext uri="{FF2B5EF4-FFF2-40B4-BE49-F238E27FC236}">
                    <a16:creationId xmlns:a16="http://schemas.microsoft.com/office/drawing/2014/main" id="{EFD8D029-234D-2F4C-9704-A1C3B7BCE21F}"/>
                  </a:ext>
                </a:extLst>
              </p:cNvPr>
              <p:cNvSpPr txBox="1">
                <a:spLocks noRot="1" noChangeAspect="1" noMove="1" noResize="1" noEditPoints="1" noAdjustHandles="1" noChangeArrowheads="1" noChangeShapeType="1" noTextEdit="1"/>
              </p:cNvSpPr>
              <p:nvPr/>
            </p:nvSpPr>
            <p:spPr>
              <a:xfrm>
                <a:off x="3441841" y="3143604"/>
                <a:ext cx="3964099" cy="253916"/>
              </a:xfrm>
              <a:prstGeom prst="rect">
                <a:avLst/>
              </a:prstGeom>
              <a:blipFill>
                <a:blip r:embed="rId10"/>
                <a:stretch>
                  <a:fillRect b="-9524"/>
                </a:stretch>
              </a:blipFill>
            </p:spPr>
            <p:txBody>
              <a:bodyPr/>
              <a:lstStyle/>
              <a:p>
                <a:r>
                  <a:rPr lang="zh-TW" altLang="en-US">
                    <a:noFill/>
                  </a:rPr>
                  <a:t> </a:t>
                </a:r>
              </a:p>
            </p:txBody>
          </p:sp>
        </mc:Fallback>
      </mc:AlternateContent>
      <p:sp>
        <p:nvSpPr>
          <p:cNvPr id="17" name="文字方塊 16">
            <a:extLst>
              <a:ext uri="{FF2B5EF4-FFF2-40B4-BE49-F238E27FC236}">
                <a16:creationId xmlns:a16="http://schemas.microsoft.com/office/drawing/2014/main" id="{46F09CD0-2B22-CD49-8E0E-76175A23FC6E}"/>
              </a:ext>
            </a:extLst>
          </p:cNvPr>
          <p:cNvSpPr txBox="1"/>
          <p:nvPr/>
        </p:nvSpPr>
        <p:spPr>
          <a:xfrm>
            <a:off x="2787935" y="2779803"/>
            <a:ext cx="708848" cy="200055"/>
          </a:xfrm>
          <a:prstGeom prst="rect">
            <a:avLst/>
          </a:prstGeom>
          <a:noFill/>
        </p:spPr>
        <p:txBody>
          <a:bodyPr wrap="none" rtlCol="0">
            <a:spAutoFit/>
          </a:bodyPr>
          <a:lstStyle/>
          <a:p>
            <a:r>
              <a:rPr kumimoji="1" lang="en-US" altLang="zh-TW" sz="700" dirty="0"/>
              <a:t>(Object space)</a:t>
            </a:r>
            <a:endParaRPr kumimoji="1" lang="zh-TW" altLang="en-US" sz="700" dirty="0"/>
          </a:p>
        </p:txBody>
      </p:sp>
    </p:spTree>
    <p:extLst>
      <p:ext uri="{BB962C8B-B14F-4D97-AF65-F5344CB8AC3E}">
        <p14:creationId xmlns:p14="http://schemas.microsoft.com/office/powerpoint/2010/main" val="1938550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125C44-913C-3C40-AABF-602C140FA2A7}"/>
              </a:ext>
            </a:extLst>
          </p:cNvPr>
          <p:cNvSpPr>
            <a:spLocks noGrp="1"/>
          </p:cNvSpPr>
          <p:nvPr>
            <p:ph type="title"/>
          </p:nvPr>
        </p:nvSpPr>
        <p:spPr/>
        <p:txBody>
          <a:bodyPr/>
          <a:lstStyle/>
          <a:p>
            <a:r>
              <a:rPr kumimoji="1" lang="en-US" altLang="zh-TW" dirty="0"/>
              <a:t>Example (Ex05-4)</a:t>
            </a:r>
            <a:endParaRPr kumimoji="1" lang="zh-TW" altLang="en-US" dirty="0"/>
          </a:p>
        </p:txBody>
      </p:sp>
      <p:sp>
        <p:nvSpPr>
          <p:cNvPr id="3" name="內容版面配置區 2">
            <a:extLst>
              <a:ext uri="{FF2B5EF4-FFF2-40B4-BE49-F238E27FC236}">
                <a16:creationId xmlns:a16="http://schemas.microsoft.com/office/drawing/2014/main" id="{22BA47B6-841E-804F-8CD0-703854476BEC}"/>
              </a:ext>
            </a:extLst>
          </p:cNvPr>
          <p:cNvSpPr>
            <a:spLocks noGrp="1"/>
          </p:cNvSpPr>
          <p:nvPr>
            <p:ph idx="1"/>
          </p:nvPr>
        </p:nvSpPr>
        <p:spPr/>
        <p:txBody>
          <a:bodyPr/>
          <a:lstStyle/>
          <a:p>
            <a:r>
              <a:rPr kumimoji="1" lang="en-US" altLang="zh-TW" dirty="0"/>
              <a:t> </a:t>
            </a:r>
            <a:r>
              <a:rPr kumimoji="1" lang="en-US" altLang="zh-TW" sz="2400" dirty="0"/>
              <a:t>Files:</a:t>
            </a:r>
          </a:p>
          <a:p>
            <a:pPr lvl="1"/>
            <a:r>
              <a:rPr kumimoji="1" lang="en-US" altLang="zh-TW" sz="2400" dirty="0" err="1"/>
              <a:t>Index.html</a:t>
            </a:r>
            <a:endParaRPr kumimoji="1" lang="en-US" altLang="zh-TW" sz="2400" dirty="0"/>
          </a:p>
          <a:p>
            <a:pPr lvl="1"/>
            <a:r>
              <a:rPr kumimoji="1" lang="en-US" altLang="zh-TW" sz="2400" dirty="0" err="1"/>
              <a:t>WebGL.js</a:t>
            </a:r>
            <a:endParaRPr kumimoji="1" lang="en-US" altLang="zh-TW" sz="2400" dirty="0"/>
          </a:p>
          <a:p>
            <a:pPr lvl="1"/>
            <a:r>
              <a:rPr kumimoji="1" lang="en-US" altLang="zh-TW" sz="2400" dirty="0" err="1"/>
              <a:t>Cuon-matrix.js</a:t>
            </a:r>
            <a:endParaRPr kumimoji="1" lang="zh-TW" altLang="en-US" sz="2400" dirty="0"/>
          </a:p>
          <a:p>
            <a:endParaRPr kumimoji="1" lang="zh-TW" altLang="en-US" dirty="0"/>
          </a:p>
          <a:p>
            <a:endParaRPr kumimoji="1" lang="zh-TW" altLang="en-US" dirty="0"/>
          </a:p>
        </p:txBody>
      </p:sp>
      <p:pic>
        <p:nvPicPr>
          <p:cNvPr id="5" name="圖片 4">
            <a:extLst>
              <a:ext uri="{FF2B5EF4-FFF2-40B4-BE49-F238E27FC236}">
                <a16:creationId xmlns:a16="http://schemas.microsoft.com/office/drawing/2014/main" id="{A2251BA2-FF7A-E44B-9D95-0D54DCCAF0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651" y="2063067"/>
            <a:ext cx="2958596" cy="2944406"/>
          </a:xfrm>
          <a:prstGeom prst="rect">
            <a:avLst/>
          </a:prstGeom>
        </p:spPr>
      </p:pic>
    </p:spTree>
    <p:extLst>
      <p:ext uri="{BB962C8B-B14F-4D97-AF65-F5344CB8AC3E}">
        <p14:creationId xmlns:p14="http://schemas.microsoft.com/office/powerpoint/2010/main" val="3841388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39BED3-B5A1-0A44-BF25-EC79379EDD58}"/>
              </a:ext>
            </a:extLst>
          </p:cNvPr>
          <p:cNvSpPr>
            <a:spLocks noGrp="1"/>
          </p:cNvSpPr>
          <p:nvPr>
            <p:ph type="title"/>
          </p:nvPr>
        </p:nvSpPr>
        <p:spPr/>
        <p:txBody>
          <a:bodyPr/>
          <a:lstStyle/>
          <a:p>
            <a:r>
              <a:rPr kumimoji="1" lang="en-US" altLang="zh-TW" dirty="0"/>
              <a:t>Example (Ex05-4)</a:t>
            </a:r>
            <a:endParaRPr kumimoji="1" lang="zh-TW" altLang="en-US" dirty="0"/>
          </a:p>
        </p:txBody>
      </p:sp>
      <p:sp>
        <p:nvSpPr>
          <p:cNvPr id="3" name="內容版面配置區 2">
            <a:extLst>
              <a:ext uri="{FF2B5EF4-FFF2-40B4-BE49-F238E27FC236}">
                <a16:creationId xmlns:a16="http://schemas.microsoft.com/office/drawing/2014/main" id="{18AF5FEE-652B-D940-8644-91C32B743442}"/>
              </a:ext>
            </a:extLst>
          </p:cNvPr>
          <p:cNvSpPr>
            <a:spLocks noGrp="1"/>
          </p:cNvSpPr>
          <p:nvPr>
            <p:ph idx="1"/>
          </p:nvPr>
        </p:nvSpPr>
        <p:spPr/>
        <p:txBody>
          <a:bodyPr/>
          <a:lstStyle/>
          <a:p>
            <a:pPr marL="0" indent="0">
              <a:buNone/>
            </a:pPr>
            <a:r>
              <a:rPr kumimoji="1" lang="en-US" altLang="zh-TW" dirty="0"/>
              <a:t>main() in </a:t>
            </a:r>
            <a:r>
              <a:rPr kumimoji="1" lang="en-US" altLang="zh-TW" dirty="0" err="1"/>
              <a:t>WebGL.js</a:t>
            </a:r>
            <a:endParaRPr kumimoji="1" lang="zh-TW" altLang="en-US" dirty="0"/>
          </a:p>
        </p:txBody>
      </p:sp>
      <p:pic>
        <p:nvPicPr>
          <p:cNvPr id="5" name="圖片 4" descr="一張含有 文字 的圖片&#10;&#10;自動產生的描述">
            <a:extLst>
              <a:ext uri="{FF2B5EF4-FFF2-40B4-BE49-F238E27FC236}">
                <a16:creationId xmlns:a16="http://schemas.microsoft.com/office/drawing/2014/main" id="{8B617A70-EC19-394C-B3EB-A4523A4BD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187" y="0"/>
            <a:ext cx="3660336" cy="5143500"/>
          </a:xfrm>
          <a:prstGeom prst="rect">
            <a:avLst/>
          </a:prstGeom>
        </p:spPr>
      </p:pic>
      <p:sp>
        <p:nvSpPr>
          <p:cNvPr id="6" name="矩形 5">
            <a:extLst>
              <a:ext uri="{FF2B5EF4-FFF2-40B4-BE49-F238E27FC236}">
                <a16:creationId xmlns:a16="http://schemas.microsoft.com/office/drawing/2014/main" id="{F2E1D6DF-3F82-924A-A91C-4B01952DD3C0}"/>
              </a:ext>
            </a:extLst>
          </p:cNvPr>
          <p:cNvSpPr/>
          <p:nvPr/>
        </p:nvSpPr>
        <p:spPr>
          <a:xfrm>
            <a:off x="5319610" y="3297345"/>
            <a:ext cx="3340740" cy="307356"/>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267421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5844EF-9810-D547-925E-4C9BE3B77D52}"/>
              </a:ext>
            </a:extLst>
          </p:cNvPr>
          <p:cNvSpPr>
            <a:spLocks noGrp="1"/>
          </p:cNvSpPr>
          <p:nvPr>
            <p:ph type="title"/>
          </p:nvPr>
        </p:nvSpPr>
        <p:spPr/>
        <p:txBody>
          <a:bodyPr/>
          <a:lstStyle/>
          <a:p>
            <a:r>
              <a:rPr kumimoji="1" lang="en-US" altLang="zh-TW" dirty="0"/>
              <a:t>Let’s try and think (5mins)</a:t>
            </a:r>
            <a:endParaRPr kumimoji="1" lang="zh-TW" altLang="en-US" dirty="0"/>
          </a:p>
        </p:txBody>
      </p:sp>
      <p:sp>
        <p:nvSpPr>
          <p:cNvPr id="3" name="內容版面配置區 2">
            <a:extLst>
              <a:ext uri="{FF2B5EF4-FFF2-40B4-BE49-F238E27FC236}">
                <a16:creationId xmlns:a16="http://schemas.microsoft.com/office/drawing/2014/main" id="{A2B4C055-0015-B841-A378-7CE2C507EA98}"/>
              </a:ext>
            </a:extLst>
          </p:cNvPr>
          <p:cNvSpPr>
            <a:spLocks noGrp="1"/>
          </p:cNvSpPr>
          <p:nvPr>
            <p:ph idx="1"/>
          </p:nvPr>
        </p:nvSpPr>
        <p:spPr>
          <a:xfrm>
            <a:off x="1732936" y="1143000"/>
            <a:ext cx="7222138" cy="3545497"/>
          </a:xfrm>
        </p:spPr>
        <p:txBody>
          <a:bodyPr>
            <a:noAutofit/>
          </a:bodyPr>
          <a:lstStyle/>
          <a:p>
            <a:r>
              <a:rPr kumimoji="1" lang="en-US" altLang="zh-TW" sz="2000" dirty="0"/>
              <a:t>Now, the depth matters</a:t>
            </a:r>
          </a:p>
          <a:p>
            <a:pPr lvl="1"/>
            <a:r>
              <a:rPr kumimoji="1" lang="en-US" altLang="zh-TW" sz="2000" dirty="0"/>
              <a:t>Try to modify </a:t>
            </a:r>
            <a:r>
              <a:rPr kumimoji="1" lang="en-US" altLang="zh-TW" sz="2000" dirty="0" err="1"/>
              <a:t>setLookAt</a:t>
            </a:r>
            <a:r>
              <a:rPr kumimoji="1" lang="en-US" altLang="zh-TW" sz="2000" dirty="0"/>
              <a:t>() to </a:t>
            </a:r>
            <a:r>
              <a:rPr kumimoji="1" lang="en-US" altLang="zh-TW" sz="2000" dirty="0" err="1"/>
              <a:t>setLookAt</a:t>
            </a:r>
            <a:r>
              <a:rPr kumimoji="1" lang="en-US" altLang="zh-TW" sz="2000" dirty="0"/>
              <a:t>(0,0,2, 0,0,-100,0,1,0)</a:t>
            </a:r>
          </a:p>
          <a:p>
            <a:r>
              <a:rPr lang="en" altLang="zh-TW" sz="2000" dirty="0"/>
              <a:t>Go back to try Ex05-3</a:t>
            </a:r>
          </a:p>
          <a:p>
            <a:pPr lvl="1"/>
            <a:r>
              <a:rPr lang="en" altLang="zh-TW" sz="2000" dirty="0"/>
              <a:t>If you modify the third argument of </a:t>
            </a:r>
            <a:r>
              <a:rPr lang="en" altLang="zh-TW" sz="2000" dirty="0" err="1"/>
              <a:t>setLookAt</a:t>
            </a:r>
            <a:r>
              <a:rPr lang="en" altLang="zh-TW" sz="2000" dirty="0"/>
              <a:t>(), does what you see change?</a:t>
            </a:r>
          </a:p>
          <a:p>
            <a:r>
              <a:rPr lang="en" altLang="zh-TW" sz="2000" dirty="0"/>
              <a:t>change </a:t>
            </a:r>
            <a:r>
              <a:rPr lang="en" altLang="zh-TW" sz="2000" dirty="0" err="1"/>
              <a:t>fov</a:t>
            </a:r>
            <a:r>
              <a:rPr lang="en" altLang="zh-TW" sz="2000" dirty="0"/>
              <a:t> (the first argument) in </a:t>
            </a:r>
            <a:r>
              <a:rPr lang="en" altLang="zh-TW" sz="2000" dirty="0" err="1"/>
              <a:t>setPerspective</a:t>
            </a:r>
            <a:r>
              <a:rPr lang="en" altLang="zh-TW" sz="2000" dirty="0"/>
              <a:t>()?</a:t>
            </a:r>
          </a:p>
          <a:p>
            <a:r>
              <a:rPr lang="en" altLang="zh-TW" sz="2000" dirty="0"/>
              <a:t>change aspect (the second argument) in </a:t>
            </a:r>
            <a:r>
              <a:rPr lang="en" altLang="zh-TW" sz="2000" dirty="0" err="1"/>
              <a:t>setPerspective</a:t>
            </a:r>
            <a:r>
              <a:rPr lang="en" altLang="zh-TW" sz="2000" dirty="0"/>
              <a:t>() to 2 or 0.5?</a:t>
            </a:r>
          </a:p>
          <a:p>
            <a:pPr lvl="1"/>
            <a:endParaRPr kumimoji="1" lang="en-US" altLang="zh-TW" sz="1600" dirty="0"/>
          </a:p>
        </p:txBody>
      </p:sp>
    </p:spTree>
    <p:extLst>
      <p:ext uri="{BB962C8B-B14F-4D97-AF65-F5344CB8AC3E}">
        <p14:creationId xmlns:p14="http://schemas.microsoft.com/office/powerpoint/2010/main" val="18268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DF38C7-AA33-8F4C-9BF9-EB8A6F4674D9}"/>
              </a:ext>
            </a:extLst>
          </p:cNvPr>
          <p:cNvSpPr>
            <a:spLocks noGrp="1"/>
          </p:cNvSpPr>
          <p:nvPr>
            <p:ph type="title"/>
          </p:nvPr>
        </p:nvSpPr>
        <p:spPr/>
        <p:txBody>
          <a:bodyPr>
            <a:normAutofit fontScale="90000"/>
          </a:bodyPr>
          <a:lstStyle/>
          <a:p>
            <a:r>
              <a:rPr kumimoji="1" lang="en-US" altLang="zh-TW" dirty="0"/>
              <a:t>Model Matrix (Model to World Space)</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D0270CE-CE4B-7842-A356-89F1B202DB17}"/>
                  </a:ext>
                </a:extLst>
              </p:cNvPr>
              <p:cNvSpPr>
                <a:spLocks noGrp="1"/>
              </p:cNvSpPr>
              <p:nvPr>
                <p:ph idx="1"/>
              </p:nvPr>
            </p:nvSpPr>
            <p:spPr/>
            <p:txBody>
              <a:bodyPr>
                <a:normAutofit/>
              </a:bodyPr>
              <a:lstStyle/>
              <a:p>
                <a:r>
                  <a:rPr kumimoji="1" lang="en-US" altLang="zh-TW" sz="1400" dirty="0"/>
                  <a:t>Convert each model (e.g. a teapot’s) local coordinates to world space</a:t>
                </a:r>
              </a:p>
              <a:p>
                <a:pPr lvl="1"/>
                <a:r>
                  <a:rPr kumimoji="1" lang="en-US" altLang="zh-TW" sz="1400" dirty="0"/>
                  <a:t>The model matrix usually consists of </a:t>
                </a:r>
                <a:r>
                  <a:rPr kumimoji="1" lang="en-US" altLang="zh-TW" sz="1400" b="1" dirty="0"/>
                  <a:t>rotation, translation and scaling matrix </a:t>
                </a:r>
                <a:r>
                  <a:rPr kumimoji="1" lang="en-US" altLang="zh-TW" sz="1400" dirty="0"/>
                  <a:t>(what we learn in the past two weeks)</a:t>
                </a:r>
              </a:p>
              <a:p>
                <a:r>
                  <a:rPr kumimoji="1" lang="en-US" altLang="zh-TW" sz="1400" dirty="0"/>
                  <a:t>Each teapot has its own model matrix to transform their vertices to world space</a:t>
                </a:r>
              </a:p>
              <a:p>
                <a:r>
                  <a:rPr kumimoji="1" lang="en-US" altLang="zh-TW" sz="1400" dirty="0"/>
                  <a:t>All vertices of a teapot use the same model matrix</a:t>
                </a:r>
              </a:p>
              <a:p>
                <a:pPr lvl="1"/>
                <a14:m>
                  <m:oMath xmlns:m="http://schemas.openxmlformats.org/officeDocument/2006/math">
                    <m:sSubSup>
                      <m:sSubSupPr>
                        <m:ctrlPr>
                          <a:rPr kumimoji="1" lang="en-US" altLang="zh-TW" sz="1400" b="0" i="1" smtClean="0">
                            <a:latin typeface="Cambria Math" panose="02040503050406030204" pitchFamily="18" charset="0"/>
                          </a:rPr>
                        </m:ctrlPr>
                      </m:sSubSupPr>
                      <m:e>
                        <m:r>
                          <a:rPr kumimoji="1" lang="en-US" altLang="zh-TW" sz="1400" b="0" i="1" smtClean="0">
                            <a:latin typeface="Cambria Math" panose="02040503050406030204" pitchFamily="18" charset="0"/>
                          </a:rPr>
                          <m:t>𝑣</m:t>
                        </m:r>
                      </m:e>
                      <m:sub>
                        <m:r>
                          <a:rPr kumimoji="1" lang="en-US" altLang="zh-TW" sz="1400" b="0" i="1" smtClean="0">
                            <a:latin typeface="Cambria Math" panose="02040503050406030204" pitchFamily="18" charset="0"/>
                          </a:rPr>
                          <m:t>𝑡𝑝</m:t>
                        </m:r>
                        <m:r>
                          <a:rPr kumimoji="1" lang="en-US" altLang="zh-TW" sz="1400" b="0" i="1" smtClean="0">
                            <a:latin typeface="Cambria Math" panose="02040503050406030204" pitchFamily="18" charset="0"/>
                          </a:rPr>
                          <m:t>1</m:t>
                        </m:r>
                      </m:sub>
                      <m:sup>
                        <m:r>
                          <a:rPr kumimoji="1" lang="en-US" altLang="zh-TW" sz="1400" b="0" i="1" smtClean="0">
                            <a:latin typeface="Cambria Math" panose="02040503050406030204" pitchFamily="18" charset="0"/>
                          </a:rPr>
                          <m:t>𝑊</m:t>
                        </m:r>
                      </m:sup>
                    </m:sSubSup>
                    <m:r>
                      <a:rPr kumimoji="1" lang="en-US" altLang="zh-TW" sz="1400" b="0" i="1" smtClean="0">
                        <a:latin typeface="Cambria Math" panose="02040503050406030204" pitchFamily="18" charset="0"/>
                      </a:rPr>
                      <m:t>=</m:t>
                    </m:r>
                    <m:sSubSup>
                      <m:sSubSupPr>
                        <m:ctrlPr>
                          <a:rPr kumimoji="1" lang="en-US" altLang="zh-TW" sz="1400" b="0" i="1" smtClean="0">
                            <a:latin typeface="Cambria Math" panose="02040503050406030204" pitchFamily="18" charset="0"/>
                          </a:rPr>
                        </m:ctrlPr>
                      </m:sSubSupPr>
                      <m:e>
                        <m:r>
                          <a:rPr kumimoji="1" lang="en-US" altLang="zh-TW" sz="1400" b="0" i="1" smtClean="0">
                            <a:latin typeface="Cambria Math" panose="02040503050406030204" pitchFamily="18" charset="0"/>
                          </a:rPr>
                          <m:t>𝑀</m:t>
                        </m:r>
                      </m:e>
                      <m:sub>
                        <m:r>
                          <a:rPr kumimoji="1" lang="en-US" altLang="zh-TW" sz="1400" b="0" i="1" smtClean="0">
                            <a:latin typeface="Cambria Math" panose="02040503050406030204" pitchFamily="18" charset="0"/>
                          </a:rPr>
                          <m:t>𝑡𝑝</m:t>
                        </m:r>
                        <m:r>
                          <a:rPr kumimoji="1" lang="en-US" altLang="zh-TW" sz="1400" b="0" i="1" smtClean="0">
                            <a:latin typeface="Cambria Math" panose="02040503050406030204" pitchFamily="18" charset="0"/>
                          </a:rPr>
                          <m:t>1</m:t>
                        </m:r>
                      </m:sub>
                      <m:sup>
                        <m:r>
                          <a:rPr kumimoji="1" lang="en-US" altLang="zh-TW" sz="1400" b="0" i="1" smtClean="0">
                            <a:latin typeface="Cambria Math" panose="02040503050406030204" pitchFamily="18" charset="0"/>
                          </a:rPr>
                          <m:t>𝑀</m:t>
                        </m:r>
                      </m:sup>
                    </m:sSubSup>
                    <m:r>
                      <a:rPr kumimoji="1" lang="en-US" altLang="zh-TW" sz="1400" b="0" i="1" smtClean="0">
                        <a:latin typeface="Cambria Math" panose="02040503050406030204" pitchFamily="18" charset="0"/>
                      </a:rPr>
                      <m:t>∗</m:t>
                    </m:r>
                    <m:sSubSup>
                      <m:sSubSupPr>
                        <m:ctrlPr>
                          <a:rPr kumimoji="1" lang="en-US" altLang="zh-TW" sz="1400" b="0" i="1" smtClean="0">
                            <a:latin typeface="Cambria Math" panose="02040503050406030204" pitchFamily="18" charset="0"/>
                          </a:rPr>
                        </m:ctrlPr>
                      </m:sSubSupPr>
                      <m:e>
                        <m:r>
                          <a:rPr kumimoji="1" lang="en-US" altLang="zh-TW" sz="1400" b="0" i="1" smtClean="0">
                            <a:latin typeface="Cambria Math" panose="02040503050406030204" pitchFamily="18" charset="0"/>
                          </a:rPr>
                          <m:t>𝑣</m:t>
                        </m:r>
                      </m:e>
                      <m:sub>
                        <m:r>
                          <a:rPr kumimoji="1" lang="en-US" altLang="zh-TW" sz="1400" b="0" i="1" smtClean="0">
                            <a:latin typeface="Cambria Math" panose="02040503050406030204" pitchFamily="18" charset="0"/>
                          </a:rPr>
                          <m:t>𝑡𝑝</m:t>
                        </m:r>
                        <m:r>
                          <a:rPr kumimoji="1" lang="en-US" altLang="zh-TW" sz="1400" b="0" i="1" smtClean="0">
                            <a:latin typeface="Cambria Math" panose="02040503050406030204" pitchFamily="18" charset="0"/>
                          </a:rPr>
                          <m:t>1</m:t>
                        </m:r>
                      </m:sub>
                      <m:sup>
                        <m:r>
                          <a:rPr kumimoji="1" lang="en-US" altLang="zh-TW" sz="1400" b="0" i="1" smtClean="0">
                            <a:latin typeface="Cambria Math" panose="02040503050406030204" pitchFamily="18" charset="0"/>
                          </a:rPr>
                          <m:t>𝑂</m:t>
                        </m:r>
                      </m:sup>
                    </m:sSubSup>
                  </m:oMath>
                </a14:m>
                <a:endParaRPr kumimoji="1" lang="en-US" altLang="zh-TW" sz="1400" b="0" dirty="0"/>
              </a:p>
              <a:p>
                <a:pPr lvl="1"/>
                <a14:m>
                  <m:oMath xmlns:m="http://schemas.openxmlformats.org/officeDocument/2006/math">
                    <m:sSubSup>
                      <m:sSubSupPr>
                        <m:ctrlPr>
                          <a:rPr kumimoji="1" lang="en-US" altLang="zh-TW" sz="1400" i="1">
                            <a:latin typeface="Cambria Math" panose="02040503050406030204" pitchFamily="18" charset="0"/>
                          </a:rPr>
                        </m:ctrlPr>
                      </m:sSubSupPr>
                      <m:e>
                        <m:r>
                          <a:rPr kumimoji="1" lang="en-US" altLang="zh-TW" sz="1400" i="1">
                            <a:latin typeface="Cambria Math" panose="02040503050406030204" pitchFamily="18" charset="0"/>
                          </a:rPr>
                          <m:t>𝑣</m:t>
                        </m:r>
                      </m:e>
                      <m:sub>
                        <m:r>
                          <a:rPr kumimoji="1" lang="en-US" altLang="zh-TW" sz="1400" b="0" i="1" smtClean="0">
                            <a:latin typeface="Cambria Math" panose="02040503050406030204" pitchFamily="18" charset="0"/>
                          </a:rPr>
                          <m:t>𝑡𝑝</m:t>
                        </m:r>
                        <m:r>
                          <a:rPr kumimoji="1" lang="en-US" altLang="zh-TW" sz="1400" b="0" i="1" smtClean="0">
                            <a:latin typeface="Cambria Math" panose="02040503050406030204" pitchFamily="18" charset="0"/>
                          </a:rPr>
                          <m:t>2</m:t>
                        </m:r>
                      </m:sub>
                      <m:sup>
                        <m:r>
                          <a:rPr kumimoji="1" lang="en-US" altLang="zh-TW" sz="1400" i="1">
                            <a:latin typeface="Cambria Math" panose="02040503050406030204" pitchFamily="18" charset="0"/>
                          </a:rPr>
                          <m:t>𝑊</m:t>
                        </m:r>
                      </m:sup>
                    </m:sSubSup>
                    <m:r>
                      <a:rPr kumimoji="1" lang="en-US" altLang="zh-TW" sz="1400" i="1">
                        <a:latin typeface="Cambria Math" panose="02040503050406030204" pitchFamily="18" charset="0"/>
                      </a:rPr>
                      <m:t>=</m:t>
                    </m:r>
                    <m:sSubSup>
                      <m:sSubSupPr>
                        <m:ctrlPr>
                          <a:rPr kumimoji="1" lang="en-US" altLang="zh-TW" sz="1400" b="0" i="1" smtClean="0">
                            <a:latin typeface="Cambria Math" panose="02040503050406030204" pitchFamily="18" charset="0"/>
                          </a:rPr>
                        </m:ctrlPr>
                      </m:sSubSupPr>
                      <m:e>
                        <m:r>
                          <a:rPr kumimoji="1" lang="en-US" altLang="zh-TW" sz="1400" i="1">
                            <a:latin typeface="Cambria Math" panose="02040503050406030204" pitchFamily="18" charset="0"/>
                          </a:rPr>
                          <m:t>𝑀</m:t>
                        </m:r>
                      </m:e>
                      <m:sub>
                        <m:r>
                          <a:rPr kumimoji="1" lang="en-US" altLang="zh-TW" sz="1400" i="1">
                            <a:latin typeface="Cambria Math" panose="02040503050406030204" pitchFamily="18" charset="0"/>
                          </a:rPr>
                          <m:t>𝑡𝑝</m:t>
                        </m:r>
                        <m:r>
                          <a:rPr kumimoji="1" lang="en-US" altLang="zh-TW" sz="1400" b="0" i="1" smtClean="0">
                            <a:latin typeface="Cambria Math" panose="02040503050406030204" pitchFamily="18" charset="0"/>
                          </a:rPr>
                          <m:t>2</m:t>
                        </m:r>
                      </m:sub>
                      <m:sup>
                        <m:r>
                          <a:rPr kumimoji="1" lang="en-US" altLang="zh-TW" sz="1400" b="0" i="1" smtClean="0">
                            <a:latin typeface="Cambria Math" panose="02040503050406030204" pitchFamily="18" charset="0"/>
                          </a:rPr>
                          <m:t>𝑀</m:t>
                        </m:r>
                      </m:sup>
                    </m:sSubSup>
                    <m:r>
                      <a:rPr kumimoji="1" lang="en-US" altLang="zh-TW" sz="1400" i="1">
                        <a:latin typeface="Cambria Math" panose="02040503050406030204" pitchFamily="18" charset="0"/>
                      </a:rPr>
                      <m:t>∗</m:t>
                    </m:r>
                    <m:sSubSup>
                      <m:sSubSupPr>
                        <m:ctrlPr>
                          <a:rPr kumimoji="1" lang="en-US" altLang="zh-TW" sz="1400" i="1">
                            <a:latin typeface="Cambria Math" panose="02040503050406030204" pitchFamily="18" charset="0"/>
                          </a:rPr>
                        </m:ctrlPr>
                      </m:sSubSupPr>
                      <m:e>
                        <m:r>
                          <a:rPr kumimoji="1" lang="en-US" altLang="zh-TW" sz="1400" i="1">
                            <a:latin typeface="Cambria Math" panose="02040503050406030204" pitchFamily="18" charset="0"/>
                          </a:rPr>
                          <m:t>𝑣</m:t>
                        </m:r>
                      </m:e>
                      <m:sub>
                        <m:r>
                          <a:rPr kumimoji="1" lang="en-US" altLang="zh-TW" sz="1400" b="0" i="1" smtClean="0">
                            <a:latin typeface="Cambria Math" panose="02040503050406030204" pitchFamily="18" charset="0"/>
                          </a:rPr>
                          <m:t>𝑡𝑝</m:t>
                        </m:r>
                        <m:r>
                          <a:rPr kumimoji="1" lang="en-US" altLang="zh-TW" sz="1400" b="0" i="1" smtClean="0">
                            <a:latin typeface="Cambria Math" panose="02040503050406030204" pitchFamily="18" charset="0"/>
                          </a:rPr>
                          <m:t>2</m:t>
                        </m:r>
                      </m:sub>
                      <m:sup>
                        <m:r>
                          <a:rPr kumimoji="1" lang="en-US" altLang="zh-TW" sz="1400" i="1">
                            <a:latin typeface="Cambria Math" panose="02040503050406030204" pitchFamily="18" charset="0"/>
                          </a:rPr>
                          <m:t>𝑂</m:t>
                        </m:r>
                      </m:sup>
                    </m:sSubSup>
                  </m:oMath>
                </a14:m>
                <a:endParaRPr kumimoji="1" lang="zh-TW" altLang="en-US" sz="1400" dirty="0"/>
              </a:p>
              <a:p>
                <a:pPr lvl="1"/>
                <a14:m>
                  <m:oMath xmlns:m="http://schemas.openxmlformats.org/officeDocument/2006/math">
                    <m:sSubSup>
                      <m:sSubSupPr>
                        <m:ctrlPr>
                          <a:rPr kumimoji="1" lang="en-US" altLang="zh-TW" sz="1400" i="1">
                            <a:latin typeface="Cambria Math" panose="02040503050406030204" pitchFamily="18" charset="0"/>
                          </a:rPr>
                        </m:ctrlPr>
                      </m:sSubSupPr>
                      <m:e>
                        <m:r>
                          <a:rPr kumimoji="1" lang="en-US" altLang="zh-TW" sz="1400" i="1">
                            <a:latin typeface="Cambria Math" panose="02040503050406030204" pitchFamily="18" charset="0"/>
                          </a:rPr>
                          <m:t>𝑣</m:t>
                        </m:r>
                      </m:e>
                      <m:sub>
                        <m:r>
                          <a:rPr kumimoji="1" lang="en-US" altLang="zh-TW" sz="1400" b="0" i="1" smtClean="0">
                            <a:latin typeface="Cambria Math" panose="02040503050406030204" pitchFamily="18" charset="0"/>
                          </a:rPr>
                          <m:t>𝑡𝑝</m:t>
                        </m:r>
                        <m:r>
                          <a:rPr kumimoji="1" lang="en-US" altLang="zh-TW" sz="1400" b="0" i="1" smtClean="0">
                            <a:latin typeface="Cambria Math" panose="02040503050406030204" pitchFamily="18" charset="0"/>
                          </a:rPr>
                          <m:t>3</m:t>
                        </m:r>
                      </m:sub>
                      <m:sup>
                        <m:r>
                          <a:rPr kumimoji="1" lang="en-US" altLang="zh-TW" sz="1400" i="1">
                            <a:latin typeface="Cambria Math" panose="02040503050406030204" pitchFamily="18" charset="0"/>
                          </a:rPr>
                          <m:t>𝑊</m:t>
                        </m:r>
                      </m:sup>
                    </m:sSubSup>
                    <m:r>
                      <a:rPr kumimoji="1" lang="en-US" altLang="zh-TW" sz="1400" i="1">
                        <a:latin typeface="Cambria Math" panose="02040503050406030204" pitchFamily="18" charset="0"/>
                      </a:rPr>
                      <m:t>=</m:t>
                    </m:r>
                    <m:sSubSup>
                      <m:sSubSupPr>
                        <m:ctrlPr>
                          <a:rPr kumimoji="1" lang="en-US" altLang="zh-TW" sz="1400" b="0" i="1" smtClean="0">
                            <a:latin typeface="Cambria Math" panose="02040503050406030204" pitchFamily="18" charset="0"/>
                          </a:rPr>
                        </m:ctrlPr>
                      </m:sSubSupPr>
                      <m:e>
                        <m:r>
                          <a:rPr kumimoji="1" lang="en-US" altLang="zh-TW" sz="1400" i="1">
                            <a:latin typeface="Cambria Math" panose="02040503050406030204" pitchFamily="18" charset="0"/>
                          </a:rPr>
                          <m:t>𝑀</m:t>
                        </m:r>
                      </m:e>
                      <m:sub>
                        <m:r>
                          <a:rPr kumimoji="1" lang="en-US" altLang="zh-TW" sz="1400" i="1">
                            <a:latin typeface="Cambria Math" panose="02040503050406030204" pitchFamily="18" charset="0"/>
                          </a:rPr>
                          <m:t>𝑡𝑝</m:t>
                        </m:r>
                        <m:r>
                          <a:rPr kumimoji="1" lang="en-US" altLang="zh-TW" sz="1400" b="0" i="1" smtClean="0">
                            <a:latin typeface="Cambria Math" panose="02040503050406030204" pitchFamily="18" charset="0"/>
                          </a:rPr>
                          <m:t>3</m:t>
                        </m:r>
                      </m:sub>
                      <m:sup>
                        <m:r>
                          <a:rPr kumimoji="1" lang="en-US" altLang="zh-TW" sz="1400" b="0" i="1" smtClean="0">
                            <a:latin typeface="Cambria Math" panose="02040503050406030204" pitchFamily="18" charset="0"/>
                          </a:rPr>
                          <m:t>𝑀</m:t>
                        </m:r>
                      </m:sup>
                    </m:sSubSup>
                    <m:r>
                      <a:rPr kumimoji="1" lang="en-US" altLang="zh-TW" sz="1400" i="1">
                        <a:latin typeface="Cambria Math" panose="02040503050406030204" pitchFamily="18" charset="0"/>
                      </a:rPr>
                      <m:t>∗</m:t>
                    </m:r>
                    <m:sSubSup>
                      <m:sSubSupPr>
                        <m:ctrlPr>
                          <a:rPr kumimoji="1" lang="en-US" altLang="zh-TW" sz="1400" i="1" smtClean="0">
                            <a:latin typeface="Cambria Math" panose="02040503050406030204" pitchFamily="18" charset="0"/>
                          </a:rPr>
                        </m:ctrlPr>
                      </m:sSubSupPr>
                      <m:e>
                        <m:r>
                          <a:rPr kumimoji="1" lang="en-US" altLang="zh-TW" sz="1400" i="1">
                            <a:latin typeface="Cambria Math" panose="02040503050406030204" pitchFamily="18" charset="0"/>
                          </a:rPr>
                          <m:t>𝑣</m:t>
                        </m:r>
                      </m:e>
                      <m:sub>
                        <m:r>
                          <a:rPr kumimoji="1" lang="en-US" altLang="zh-TW" sz="1400" b="0" i="1" smtClean="0">
                            <a:latin typeface="Cambria Math" panose="02040503050406030204" pitchFamily="18" charset="0"/>
                          </a:rPr>
                          <m:t>𝑡𝑝</m:t>
                        </m:r>
                        <m:r>
                          <a:rPr kumimoji="1" lang="en-US" altLang="zh-TW" sz="1400" b="0" i="1" smtClean="0">
                            <a:latin typeface="Cambria Math" panose="02040503050406030204" pitchFamily="18" charset="0"/>
                          </a:rPr>
                          <m:t>3</m:t>
                        </m:r>
                      </m:sub>
                      <m:sup>
                        <m:r>
                          <a:rPr kumimoji="1" lang="en-US" altLang="zh-TW" sz="1400" i="1">
                            <a:latin typeface="Cambria Math" panose="02040503050406030204" pitchFamily="18" charset="0"/>
                          </a:rPr>
                          <m:t>𝑂</m:t>
                        </m:r>
                      </m:sup>
                    </m:sSubSup>
                  </m:oMath>
                </a14:m>
                <a:endParaRPr kumimoji="1" lang="zh-TW" altLang="en-US" sz="1400" dirty="0"/>
              </a:p>
              <a:p>
                <a:pPr lvl="1"/>
                <a:endParaRPr kumimoji="1" lang="zh-TW" altLang="en-US" sz="1400" dirty="0"/>
              </a:p>
            </p:txBody>
          </p:sp>
        </mc:Choice>
        <mc:Fallback xmlns="">
          <p:sp>
            <p:nvSpPr>
              <p:cNvPr id="3" name="內容版面配置區 2">
                <a:extLst>
                  <a:ext uri="{FF2B5EF4-FFF2-40B4-BE49-F238E27FC236}">
                    <a16:creationId xmlns:a16="http://schemas.microsoft.com/office/drawing/2014/main" id="{2D0270CE-CE4B-7842-A356-89F1B202DB17}"/>
                  </a:ext>
                </a:extLst>
              </p:cNvPr>
              <p:cNvSpPr>
                <a:spLocks noGrp="1" noRot="1" noChangeAspect="1" noMove="1" noResize="1" noEditPoints="1" noAdjustHandles="1" noChangeArrowheads="1" noChangeShapeType="1" noTextEdit="1"/>
              </p:cNvSpPr>
              <p:nvPr>
                <p:ph idx="1"/>
              </p:nvPr>
            </p:nvSpPr>
            <p:spPr>
              <a:blipFill>
                <a:blip r:embed="rId2"/>
                <a:stretch>
                  <a:fillRect l="-186" t="-357"/>
                </a:stretch>
              </a:blipFill>
            </p:spPr>
            <p:txBody>
              <a:bodyPr/>
              <a:lstStyle/>
              <a:p>
                <a:r>
                  <a:rPr lang="zh-TW" altLang="en-US">
                    <a:noFill/>
                  </a:rPr>
                  <a:t> </a:t>
                </a:r>
              </a:p>
            </p:txBody>
          </p:sp>
        </mc:Fallback>
      </mc:AlternateContent>
      <p:pic>
        <p:nvPicPr>
          <p:cNvPr id="1026" name="Picture 2">
            <a:extLst>
              <a:ext uri="{FF2B5EF4-FFF2-40B4-BE49-F238E27FC236}">
                <a16:creationId xmlns:a16="http://schemas.microsoft.com/office/drawing/2014/main" id="{240288CB-437C-CB4F-A0DB-EF4A6DEF8F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5"/>
          <a:stretch/>
        </p:blipFill>
        <p:spPr bwMode="auto">
          <a:xfrm>
            <a:off x="5831042" y="2307730"/>
            <a:ext cx="3160044" cy="8301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7F06A99-524D-6F46-96D7-5054BD4204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480" y="3459355"/>
            <a:ext cx="5271060" cy="164333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9323DD55-DFA2-DD4A-9345-96F7BE9594AD}"/>
              </a:ext>
            </a:extLst>
          </p:cNvPr>
          <p:cNvSpPr txBox="1"/>
          <p:nvPr/>
        </p:nvSpPr>
        <p:spPr>
          <a:xfrm>
            <a:off x="3931962" y="2835769"/>
            <a:ext cx="2129109" cy="253916"/>
          </a:xfrm>
          <a:prstGeom prst="rect">
            <a:avLst/>
          </a:prstGeom>
          <a:noFill/>
        </p:spPr>
        <p:txBody>
          <a:bodyPr wrap="none" rtlCol="0">
            <a:spAutoFit/>
          </a:bodyPr>
          <a:lstStyle/>
          <a:p>
            <a:r>
              <a:rPr kumimoji="1" lang="en-US" altLang="zh-TW" sz="1050" b="1" dirty="0">
                <a:solidFill>
                  <a:srgbClr val="C00000"/>
                </a:solidFill>
              </a:rPr>
              <a:t>A vertex of teapot3 in object space</a:t>
            </a:r>
            <a:endParaRPr kumimoji="1" lang="zh-TW" altLang="en-US" sz="1050" b="1" dirty="0">
              <a:solidFill>
                <a:srgbClr val="C00000"/>
              </a:solidFill>
            </a:endParaRPr>
          </a:p>
        </p:txBody>
      </p:sp>
      <p:sp>
        <p:nvSpPr>
          <p:cNvPr id="7" name="文字方塊 6">
            <a:extLst>
              <a:ext uri="{FF2B5EF4-FFF2-40B4-BE49-F238E27FC236}">
                <a16:creationId xmlns:a16="http://schemas.microsoft.com/office/drawing/2014/main" id="{EA61C4A9-867E-B546-8148-8869FEE40ECC}"/>
              </a:ext>
            </a:extLst>
          </p:cNvPr>
          <p:cNvSpPr txBox="1"/>
          <p:nvPr/>
        </p:nvSpPr>
        <p:spPr>
          <a:xfrm>
            <a:off x="13509" y="3223671"/>
            <a:ext cx="2108269" cy="253916"/>
          </a:xfrm>
          <a:prstGeom prst="rect">
            <a:avLst/>
          </a:prstGeom>
          <a:noFill/>
        </p:spPr>
        <p:txBody>
          <a:bodyPr wrap="none" rtlCol="0">
            <a:spAutoFit/>
          </a:bodyPr>
          <a:lstStyle/>
          <a:p>
            <a:r>
              <a:rPr kumimoji="1" lang="en-US" altLang="zh-TW" sz="1050" b="1" dirty="0">
                <a:solidFill>
                  <a:srgbClr val="C00000"/>
                </a:solidFill>
              </a:rPr>
              <a:t>A vertex of teapot3 in world space</a:t>
            </a:r>
            <a:endParaRPr kumimoji="1" lang="zh-TW" altLang="en-US" sz="1050" b="1" dirty="0">
              <a:solidFill>
                <a:srgbClr val="C00000"/>
              </a:solidFill>
            </a:endParaRPr>
          </a:p>
        </p:txBody>
      </p:sp>
      <p:sp>
        <p:nvSpPr>
          <p:cNvPr id="8" name="文字方塊 7">
            <a:extLst>
              <a:ext uri="{FF2B5EF4-FFF2-40B4-BE49-F238E27FC236}">
                <a16:creationId xmlns:a16="http://schemas.microsoft.com/office/drawing/2014/main" id="{02A7E5F7-5D39-524E-86B6-60D3AD5CF0A1}"/>
              </a:ext>
            </a:extLst>
          </p:cNvPr>
          <p:cNvSpPr txBox="1"/>
          <p:nvPr/>
        </p:nvSpPr>
        <p:spPr>
          <a:xfrm>
            <a:off x="279302" y="3746584"/>
            <a:ext cx="1515158" cy="253916"/>
          </a:xfrm>
          <a:prstGeom prst="rect">
            <a:avLst/>
          </a:prstGeom>
          <a:noFill/>
        </p:spPr>
        <p:txBody>
          <a:bodyPr wrap="none" rtlCol="0">
            <a:spAutoFit/>
          </a:bodyPr>
          <a:lstStyle/>
          <a:p>
            <a:r>
              <a:rPr kumimoji="1" lang="en-US" altLang="zh-TW" sz="1050" b="1" dirty="0">
                <a:solidFill>
                  <a:srgbClr val="C00000"/>
                </a:solidFill>
              </a:rPr>
              <a:t>Teapot3’s model matrix</a:t>
            </a:r>
            <a:endParaRPr kumimoji="1" lang="zh-TW" altLang="en-US" sz="1050" b="1" dirty="0">
              <a:solidFill>
                <a:srgbClr val="C00000"/>
              </a:solidFill>
            </a:endParaRPr>
          </a:p>
        </p:txBody>
      </p:sp>
      <p:cxnSp>
        <p:nvCxnSpPr>
          <p:cNvPr id="6" name="直線箭頭接點 5">
            <a:extLst>
              <a:ext uri="{FF2B5EF4-FFF2-40B4-BE49-F238E27FC236}">
                <a16:creationId xmlns:a16="http://schemas.microsoft.com/office/drawing/2014/main" id="{A49D8A7D-AE07-5348-B46C-73A764B1C250}"/>
              </a:ext>
            </a:extLst>
          </p:cNvPr>
          <p:cNvCxnSpPr/>
          <p:nvPr/>
        </p:nvCxnSpPr>
        <p:spPr>
          <a:xfrm flipH="1">
            <a:off x="3985396" y="3045448"/>
            <a:ext cx="345056" cy="126958"/>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675F6554-E5EA-8D49-9533-0DA3B0B78DB4}"/>
              </a:ext>
            </a:extLst>
          </p:cNvPr>
          <p:cNvCxnSpPr>
            <a:cxnSpLocks/>
            <a:stCxn id="8" idx="3"/>
          </p:cNvCxnSpPr>
          <p:nvPr/>
        </p:nvCxnSpPr>
        <p:spPr>
          <a:xfrm flipV="1">
            <a:off x="1794460" y="3236725"/>
            <a:ext cx="1319676" cy="636817"/>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箭頭接點 13">
            <a:extLst>
              <a:ext uri="{FF2B5EF4-FFF2-40B4-BE49-F238E27FC236}">
                <a16:creationId xmlns:a16="http://schemas.microsoft.com/office/drawing/2014/main" id="{EBF60858-6BBE-5D41-8E12-7A12712B3A48}"/>
              </a:ext>
            </a:extLst>
          </p:cNvPr>
          <p:cNvCxnSpPr>
            <a:cxnSpLocks/>
            <a:stCxn id="7" idx="3"/>
          </p:cNvCxnSpPr>
          <p:nvPr/>
        </p:nvCxnSpPr>
        <p:spPr>
          <a:xfrm flipV="1">
            <a:off x="2121778" y="3223671"/>
            <a:ext cx="535158" cy="126958"/>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83FCA748-66F4-3A49-9361-AA677DD51BF9}"/>
              </a:ext>
            </a:extLst>
          </p:cNvPr>
          <p:cNvSpPr txBox="1"/>
          <p:nvPr/>
        </p:nvSpPr>
        <p:spPr>
          <a:xfrm>
            <a:off x="5893291" y="2126409"/>
            <a:ext cx="878767" cy="253916"/>
          </a:xfrm>
          <a:prstGeom prst="rect">
            <a:avLst/>
          </a:prstGeom>
          <a:noFill/>
        </p:spPr>
        <p:txBody>
          <a:bodyPr wrap="none" rtlCol="0">
            <a:spAutoFit/>
          </a:bodyPr>
          <a:lstStyle/>
          <a:p>
            <a:r>
              <a:rPr kumimoji="1" lang="en-US" altLang="zh-TW" sz="1050" b="1" dirty="0"/>
              <a:t>object space</a:t>
            </a:r>
            <a:endParaRPr kumimoji="1" lang="zh-TW" altLang="en-US" sz="1050" b="1" dirty="0"/>
          </a:p>
        </p:txBody>
      </p:sp>
      <p:sp>
        <p:nvSpPr>
          <p:cNvPr id="15" name="文字方塊 14">
            <a:extLst>
              <a:ext uri="{FF2B5EF4-FFF2-40B4-BE49-F238E27FC236}">
                <a16:creationId xmlns:a16="http://schemas.microsoft.com/office/drawing/2014/main" id="{B35F5529-1D14-0741-BF4F-FCF5B3AD1329}"/>
              </a:ext>
            </a:extLst>
          </p:cNvPr>
          <p:cNvSpPr txBox="1"/>
          <p:nvPr/>
        </p:nvSpPr>
        <p:spPr>
          <a:xfrm>
            <a:off x="6790978" y="2124027"/>
            <a:ext cx="878767" cy="253916"/>
          </a:xfrm>
          <a:prstGeom prst="rect">
            <a:avLst/>
          </a:prstGeom>
          <a:noFill/>
        </p:spPr>
        <p:txBody>
          <a:bodyPr wrap="none" rtlCol="0">
            <a:spAutoFit/>
          </a:bodyPr>
          <a:lstStyle/>
          <a:p>
            <a:r>
              <a:rPr kumimoji="1" lang="en-US" altLang="zh-TW" sz="1050" b="1" dirty="0"/>
              <a:t>object space</a:t>
            </a:r>
            <a:endParaRPr kumimoji="1" lang="zh-TW" altLang="en-US" sz="1050" b="1" dirty="0"/>
          </a:p>
        </p:txBody>
      </p:sp>
      <p:sp>
        <p:nvSpPr>
          <p:cNvPr id="16" name="文字方塊 15">
            <a:extLst>
              <a:ext uri="{FF2B5EF4-FFF2-40B4-BE49-F238E27FC236}">
                <a16:creationId xmlns:a16="http://schemas.microsoft.com/office/drawing/2014/main" id="{AA21D209-C59D-5E48-8EB8-8020AB77E83C}"/>
              </a:ext>
            </a:extLst>
          </p:cNvPr>
          <p:cNvSpPr txBox="1"/>
          <p:nvPr/>
        </p:nvSpPr>
        <p:spPr>
          <a:xfrm>
            <a:off x="7792371" y="2121858"/>
            <a:ext cx="878767" cy="253916"/>
          </a:xfrm>
          <a:prstGeom prst="rect">
            <a:avLst/>
          </a:prstGeom>
          <a:noFill/>
        </p:spPr>
        <p:txBody>
          <a:bodyPr wrap="none" rtlCol="0">
            <a:spAutoFit/>
          </a:bodyPr>
          <a:lstStyle/>
          <a:p>
            <a:r>
              <a:rPr kumimoji="1" lang="en-US" altLang="zh-TW" sz="1050" b="1" dirty="0"/>
              <a:t>object space</a:t>
            </a:r>
            <a:endParaRPr kumimoji="1" lang="zh-TW" altLang="en-US" sz="1050" b="1" dirty="0"/>
          </a:p>
        </p:txBody>
      </p:sp>
    </p:spTree>
    <p:extLst>
      <p:ext uri="{BB962C8B-B14F-4D97-AF65-F5344CB8AC3E}">
        <p14:creationId xmlns:p14="http://schemas.microsoft.com/office/powerpoint/2010/main" val="4216458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D897E-D8A1-0540-9C11-6CD745D2DBA0}"/>
              </a:ext>
            </a:extLst>
          </p:cNvPr>
          <p:cNvSpPr>
            <a:spLocks noGrp="1"/>
          </p:cNvSpPr>
          <p:nvPr>
            <p:ph type="title"/>
          </p:nvPr>
        </p:nvSpPr>
        <p:spPr/>
        <p:txBody>
          <a:bodyPr>
            <a:noAutofit/>
          </a:bodyPr>
          <a:lstStyle/>
          <a:p>
            <a:r>
              <a:rPr kumimoji="1" lang="en-US" altLang="zh-TW" sz="2400" dirty="0"/>
              <a:t>Viewport Transformation (Clip to Screen Space)</a:t>
            </a:r>
            <a:endParaRPr kumimoji="1" lang="zh-TW" altLang="en-US" sz="2400" dirty="0"/>
          </a:p>
        </p:txBody>
      </p:sp>
      <p:pic>
        <p:nvPicPr>
          <p:cNvPr id="10242" name="Picture 2">
            <a:extLst>
              <a:ext uri="{FF2B5EF4-FFF2-40B4-BE49-F238E27FC236}">
                <a16:creationId xmlns:a16="http://schemas.microsoft.com/office/drawing/2014/main" id="{62BA34B9-6213-6F4C-B6CA-64D0CCAEC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0103" y="1326229"/>
            <a:ext cx="6746813" cy="3323039"/>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33DED091-45B7-5542-B81B-FC876DF41EC4}"/>
              </a:ext>
            </a:extLst>
          </p:cNvPr>
          <p:cNvSpPr/>
          <p:nvPr/>
        </p:nvSpPr>
        <p:spPr>
          <a:xfrm>
            <a:off x="4324079" y="2938919"/>
            <a:ext cx="4215859" cy="171034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0" name="文字方塊 9">
            <a:extLst>
              <a:ext uri="{FF2B5EF4-FFF2-40B4-BE49-F238E27FC236}">
                <a16:creationId xmlns:a16="http://schemas.microsoft.com/office/drawing/2014/main" id="{D3BD97BC-6985-9C4E-9026-8635DE9E1242}"/>
              </a:ext>
            </a:extLst>
          </p:cNvPr>
          <p:cNvSpPr txBox="1"/>
          <p:nvPr/>
        </p:nvSpPr>
        <p:spPr>
          <a:xfrm>
            <a:off x="5137141" y="4770474"/>
            <a:ext cx="3945311" cy="400110"/>
          </a:xfrm>
          <a:prstGeom prst="rect">
            <a:avLst/>
          </a:prstGeom>
          <a:noFill/>
        </p:spPr>
        <p:txBody>
          <a:bodyPr wrap="none" rtlCol="0">
            <a:spAutoFit/>
          </a:bodyPr>
          <a:lstStyle/>
          <a:p>
            <a:r>
              <a:rPr kumimoji="1" lang="en" altLang="zh-TW" sz="1000" dirty="0">
                <a:hlinkClick r:id="rId4"/>
              </a:rPr>
              <a:t>https://learnopengl.com/Getting-started/Coordinate-Systems</a:t>
            </a:r>
            <a:endParaRPr kumimoji="1" lang="en" altLang="zh-TW" sz="1000" dirty="0"/>
          </a:p>
          <a:p>
            <a:r>
              <a:rPr kumimoji="1" lang="en" altLang="zh-TW" sz="1000" dirty="0">
                <a:hlinkClick r:id="rId5"/>
              </a:rPr>
              <a:t>http://www.codinglabs.net/article_world_view_projection_matrix.aspx</a:t>
            </a:r>
            <a:r>
              <a:rPr kumimoji="1" lang="en" altLang="zh-TW" sz="1000" dirty="0"/>
              <a:t> </a:t>
            </a:r>
            <a:endParaRPr kumimoji="1" lang="zh-TW" altLang="en-US" sz="1000" dirty="0"/>
          </a:p>
        </p:txBody>
      </p:sp>
      <p:sp>
        <p:nvSpPr>
          <p:cNvPr id="8" name="矩形 7">
            <a:extLst>
              <a:ext uri="{FF2B5EF4-FFF2-40B4-BE49-F238E27FC236}">
                <a16:creationId xmlns:a16="http://schemas.microsoft.com/office/drawing/2014/main" id="{EBDA31AB-7CC4-2C4D-919D-120D0E742438}"/>
              </a:ext>
            </a:extLst>
          </p:cNvPr>
          <p:cNvSpPr/>
          <p:nvPr/>
        </p:nvSpPr>
        <p:spPr>
          <a:xfrm>
            <a:off x="1650104" y="2941315"/>
            <a:ext cx="2673976" cy="1710349"/>
          </a:xfrm>
          <a:prstGeom prst="rect">
            <a:avLst/>
          </a:prstGeom>
          <a:noFill/>
          <a:ln w="349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9" name="文字方塊 8">
            <a:extLst>
              <a:ext uri="{FF2B5EF4-FFF2-40B4-BE49-F238E27FC236}">
                <a16:creationId xmlns:a16="http://schemas.microsoft.com/office/drawing/2014/main" id="{C02811A6-BE9C-7246-9604-0ED1F851EB61}"/>
              </a:ext>
            </a:extLst>
          </p:cNvPr>
          <p:cNvSpPr txBox="1"/>
          <p:nvPr/>
        </p:nvSpPr>
        <p:spPr>
          <a:xfrm>
            <a:off x="2632668" y="2738864"/>
            <a:ext cx="708848" cy="200055"/>
          </a:xfrm>
          <a:prstGeom prst="rect">
            <a:avLst/>
          </a:prstGeom>
          <a:noFill/>
        </p:spPr>
        <p:txBody>
          <a:bodyPr wrap="none" rtlCol="0">
            <a:spAutoFit/>
          </a:bodyPr>
          <a:lstStyle/>
          <a:p>
            <a:r>
              <a:rPr kumimoji="1" lang="en-US" altLang="zh-TW" sz="700" dirty="0"/>
              <a:t>(Object space)</a:t>
            </a:r>
            <a:endParaRPr kumimoji="1" lang="zh-TW" altLang="en-US" sz="700" dirty="0"/>
          </a:p>
        </p:txBody>
      </p:sp>
    </p:spTree>
    <p:extLst>
      <p:ext uri="{BB962C8B-B14F-4D97-AF65-F5344CB8AC3E}">
        <p14:creationId xmlns:p14="http://schemas.microsoft.com/office/powerpoint/2010/main" val="1958834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04AB9D-3E93-6441-9DBB-FA80B2EFCA36}"/>
              </a:ext>
            </a:extLst>
          </p:cNvPr>
          <p:cNvSpPr>
            <a:spLocks noGrp="1"/>
          </p:cNvSpPr>
          <p:nvPr>
            <p:ph type="title"/>
          </p:nvPr>
        </p:nvSpPr>
        <p:spPr/>
        <p:txBody>
          <a:bodyPr>
            <a:noAutofit/>
          </a:bodyPr>
          <a:lstStyle/>
          <a:p>
            <a:r>
              <a:rPr kumimoji="1" lang="en-US" altLang="zh-TW" sz="2400" dirty="0"/>
              <a:t>Viewport Transformation (Clip to Screen Space)</a:t>
            </a:r>
            <a:endParaRPr kumimoji="1" lang="zh-TW" altLang="en-US" sz="2400" dirty="0"/>
          </a:p>
        </p:txBody>
      </p:sp>
      <p:sp>
        <p:nvSpPr>
          <p:cNvPr id="3" name="內容版面配置區 2">
            <a:extLst>
              <a:ext uri="{FF2B5EF4-FFF2-40B4-BE49-F238E27FC236}">
                <a16:creationId xmlns:a16="http://schemas.microsoft.com/office/drawing/2014/main" id="{3713F4E4-C67C-8141-8888-7A30D3E8D5FA}"/>
              </a:ext>
            </a:extLst>
          </p:cNvPr>
          <p:cNvSpPr>
            <a:spLocks noGrp="1"/>
          </p:cNvSpPr>
          <p:nvPr>
            <p:ph idx="1"/>
          </p:nvPr>
        </p:nvSpPr>
        <p:spPr/>
        <p:txBody>
          <a:bodyPr>
            <a:normAutofit/>
          </a:bodyPr>
          <a:lstStyle/>
          <a:p>
            <a:r>
              <a:rPr kumimoji="1" lang="en-US" altLang="zh-TW" sz="1600" dirty="0"/>
              <a:t>You can map clip space (x-y plane) to arbitrary sub-region of your canvas</a:t>
            </a:r>
          </a:p>
          <a:p>
            <a:r>
              <a:rPr kumimoji="1" lang="en-US" altLang="zh-TW" sz="1600" dirty="0"/>
              <a:t>How to calculate (</a:t>
            </a:r>
            <a:r>
              <a:rPr kumimoji="1" lang="en-US" altLang="zh-TW" sz="1600" dirty="0" err="1"/>
              <a:t>sx</a:t>
            </a:r>
            <a:r>
              <a:rPr kumimoji="1" lang="en-US" altLang="zh-TW" sz="1600" dirty="0"/>
              <a:t>, </a:t>
            </a:r>
            <a:r>
              <a:rPr kumimoji="1" lang="en-US" altLang="zh-TW" sz="1600" dirty="0" err="1"/>
              <a:t>sy</a:t>
            </a:r>
            <a:r>
              <a:rPr kumimoji="1" lang="en-US" altLang="zh-TW" sz="1600" dirty="0"/>
              <a:t>) from (</a:t>
            </a:r>
            <a:r>
              <a:rPr kumimoji="1" lang="en-US" altLang="zh-TW" sz="1600" dirty="0" err="1"/>
              <a:t>x,y</a:t>
            </a:r>
            <a:r>
              <a:rPr kumimoji="1" lang="en-US" altLang="zh-TW" sz="1600" dirty="0"/>
              <a:t>) (ignore z in clip space here)</a:t>
            </a:r>
            <a:endParaRPr kumimoji="1" lang="zh-TW" altLang="en-US" sz="1600" dirty="0"/>
          </a:p>
          <a:p>
            <a:pPr marL="0" indent="0">
              <a:buNone/>
            </a:pPr>
            <a:endParaRPr kumimoji="1" lang="zh-TW" altLang="en-US" sz="1600" dirty="0"/>
          </a:p>
        </p:txBody>
      </p:sp>
      <p:pic>
        <p:nvPicPr>
          <p:cNvPr id="7" name="圖片 6">
            <a:extLst>
              <a:ext uri="{FF2B5EF4-FFF2-40B4-BE49-F238E27FC236}">
                <a16:creationId xmlns:a16="http://schemas.microsoft.com/office/drawing/2014/main" id="{F151BBA8-89A7-184C-89C7-87F7074A0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194" y="2089392"/>
            <a:ext cx="6003985" cy="2926629"/>
          </a:xfrm>
          <a:prstGeom prst="rect">
            <a:avLst/>
          </a:prstGeom>
        </p:spPr>
      </p:pic>
      <p:sp>
        <p:nvSpPr>
          <p:cNvPr id="8" name="矩形 7">
            <a:extLst>
              <a:ext uri="{FF2B5EF4-FFF2-40B4-BE49-F238E27FC236}">
                <a16:creationId xmlns:a16="http://schemas.microsoft.com/office/drawing/2014/main" id="{8E8D9DD8-C311-8449-9093-308092D9E9DA}"/>
              </a:ext>
            </a:extLst>
          </p:cNvPr>
          <p:cNvSpPr/>
          <p:nvPr/>
        </p:nvSpPr>
        <p:spPr>
          <a:xfrm>
            <a:off x="5151609" y="2087592"/>
            <a:ext cx="3005972" cy="5865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0F835E24-3DE2-2646-A376-87F21D56529D}"/>
              </a:ext>
            </a:extLst>
          </p:cNvPr>
          <p:cNvSpPr/>
          <p:nvPr/>
        </p:nvSpPr>
        <p:spPr>
          <a:xfrm>
            <a:off x="5151611" y="4265662"/>
            <a:ext cx="2997568" cy="7503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矩形 9">
            <a:extLst>
              <a:ext uri="{FF2B5EF4-FFF2-40B4-BE49-F238E27FC236}">
                <a16:creationId xmlns:a16="http://schemas.microsoft.com/office/drawing/2014/main" id="{F06FD80D-E82B-FE42-91FF-44CD02FB4B3B}"/>
              </a:ext>
            </a:extLst>
          </p:cNvPr>
          <p:cNvSpPr/>
          <p:nvPr/>
        </p:nvSpPr>
        <p:spPr>
          <a:xfrm>
            <a:off x="5151610" y="2593077"/>
            <a:ext cx="300284" cy="16725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矩形 10">
            <a:extLst>
              <a:ext uri="{FF2B5EF4-FFF2-40B4-BE49-F238E27FC236}">
                <a16:creationId xmlns:a16="http://schemas.microsoft.com/office/drawing/2014/main" id="{98F1B8CB-5C0F-B14B-AF21-D43C91194336}"/>
              </a:ext>
            </a:extLst>
          </p:cNvPr>
          <p:cNvSpPr/>
          <p:nvPr/>
        </p:nvSpPr>
        <p:spPr>
          <a:xfrm>
            <a:off x="7842829" y="2633633"/>
            <a:ext cx="314753" cy="16725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文字方塊 11">
            <a:extLst>
              <a:ext uri="{FF2B5EF4-FFF2-40B4-BE49-F238E27FC236}">
                <a16:creationId xmlns:a16="http://schemas.microsoft.com/office/drawing/2014/main" id="{AB1D0542-0F54-B342-8823-390118E7F793}"/>
              </a:ext>
            </a:extLst>
          </p:cNvPr>
          <p:cNvSpPr txBox="1"/>
          <p:nvPr/>
        </p:nvSpPr>
        <p:spPr>
          <a:xfrm>
            <a:off x="2303253" y="4121552"/>
            <a:ext cx="1236685" cy="369332"/>
          </a:xfrm>
          <a:prstGeom prst="rect">
            <a:avLst/>
          </a:prstGeom>
          <a:noFill/>
        </p:spPr>
        <p:txBody>
          <a:bodyPr wrap="none" rtlCol="0">
            <a:spAutoFit/>
          </a:bodyPr>
          <a:lstStyle/>
          <a:p>
            <a:r>
              <a:rPr kumimoji="1" lang="en-US" altLang="zh-TW" dirty="0"/>
              <a:t>View space</a:t>
            </a:r>
            <a:endParaRPr kumimoji="1" lang="zh-TW" altLang="en-US" dirty="0"/>
          </a:p>
        </p:txBody>
      </p:sp>
      <p:sp>
        <p:nvSpPr>
          <p:cNvPr id="13" name="文字方塊 12">
            <a:extLst>
              <a:ext uri="{FF2B5EF4-FFF2-40B4-BE49-F238E27FC236}">
                <a16:creationId xmlns:a16="http://schemas.microsoft.com/office/drawing/2014/main" id="{5270B3DC-2405-7148-BB86-9265C175D750}"/>
              </a:ext>
            </a:extLst>
          </p:cNvPr>
          <p:cNvSpPr txBox="1"/>
          <p:nvPr/>
        </p:nvSpPr>
        <p:spPr>
          <a:xfrm>
            <a:off x="3504042" y="2380890"/>
            <a:ext cx="1098378" cy="369332"/>
          </a:xfrm>
          <a:prstGeom prst="rect">
            <a:avLst/>
          </a:prstGeom>
          <a:noFill/>
        </p:spPr>
        <p:txBody>
          <a:bodyPr wrap="none" rtlCol="0">
            <a:spAutoFit/>
          </a:bodyPr>
          <a:lstStyle/>
          <a:p>
            <a:r>
              <a:rPr kumimoji="1" lang="en-US" altLang="zh-TW" dirty="0"/>
              <a:t>clip space</a:t>
            </a:r>
            <a:endParaRPr kumimoji="1" lang="zh-TW" altLang="en-US" dirty="0"/>
          </a:p>
        </p:txBody>
      </p:sp>
      <p:cxnSp>
        <p:nvCxnSpPr>
          <p:cNvPr id="14" name="直線箭頭接點 13">
            <a:extLst>
              <a:ext uri="{FF2B5EF4-FFF2-40B4-BE49-F238E27FC236}">
                <a16:creationId xmlns:a16="http://schemas.microsoft.com/office/drawing/2014/main" id="{D87BC6C4-B31B-B848-BA62-46C515E80BFE}"/>
              </a:ext>
            </a:extLst>
          </p:cNvPr>
          <p:cNvCxnSpPr>
            <a:cxnSpLocks/>
            <a:stCxn id="13" idx="2"/>
          </p:cNvCxnSpPr>
          <p:nvPr/>
        </p:nvCxnSpPr>
        <p:spPr>
          <a:xfrm flipH="1">
            <a:off x="3804249" y="2750222"/>
            <a:ext cx="248982" cy="21726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1505CF7A-D2E1-EA47-B3B3-1941B6B9968A}"/>
              </a:ext>
            </a:extLst>
          </p:cNvPr>
          <p:cNvSpPr txBox="1"/>
          <p:nvPr/>
        </p:nvSpPr>
        <p:spPr>
          <a:xfrm>
            <a:off x="7177214" y="1720102"/>
            <a:ext cx="1933414" cy="276999"/>
          </a:xfrm>
          <a:prstGeom prst="rect">
            <a:avLst/>
          </a:prstGeom>
          <a:noFill/>
        </p:spPr>
        <p:txBody>
          <a:bodyPr wrap="none" rtlCol="0">
            <a:spAutoFit/>
          </a:bodyPr>
          <a:lstStyle/>
          <a:p>
            <a:r>
              <a:rPr kumimoji="1" lang="en-US" altLang="zh-TW" sz="1200" dirty="0"/>
              <a:t>Whole canvas (black region)</a:t>
            </a:r>
            <a:endParaRPr kumimoji="1" lang="zh-TW" altLang="en-US" sz="1200" dirty="0"/>
          </a:p>
        </p:txBody>
      </p:sp>
      <p:cxnSp>
        <p:nvCxnSpPr>
          <p:cNvPr id="18" name="直線箭頭接點 17">
            <a:extLst>
              <a:ext uri="{FF2B5EF4-FFF2-40B4-BE49-F238E27FC236}">
                <a16:creationId xmlns:a16="http://schemas.microsoft.com/office/drawing/2014/main" id="{528D877F-C3F8-3949-993E-203B0F4CE855}"/>
              </a:ext>
            </a:extLst>
          </p:cNvPr>
          <p:cNvCxnSpPr>
            <a:cxnSpLocks/>
            <a:stCxn id="17" idx="1"/>
          </p:cNvCxnSpPr>
          <p:nvPr/>
        </p:nvCxnSpPr>
        <p:spPr>
          <a:xfrm flipH="1">
            <a:off x="6633713" y="1858602"/>
            <a:ext cx="543501" cy="21787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箭頭接點 18">
            <a:extLst>
              <a:ext uri="{FF2B5EF4-FFF2-40B4-BE49-F238E27FC236}">
                <a16:creationId xmlns:a16="http://schemas.microsoft.com/office/drawing/2014/main" id="{F0DC1FE5-51A9-BE45-AF46-A2CA51D515AA}"/>
              </a:ext>
            </a:extLst>
          </p:cNvPr>
          <p:cNvCxnSpPr>
            <a:cxnSpLocks/>
          </p:cNvCxnSpPr>
          <p:nvPr/>
        </p:nvCxnSpPr>
        <p:spPr>
          <a:xfrm flipH="1">
            <a:off x="7804093" y="2915748"/>
            <a:ext cx="654217" cy="160371"/>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58C9B5AC-8E28-B848-B9D7-B3CAA3358B96}"/>
              </a:ext>
            </a:extLst>
          </p:cNvPr>
          <p:cNvSpPr txBox="1"/>
          <p:nvPr/>
        </p:nvSpPr>
        <p:spPr>
          <a:xfrm>
            <a:off x="8214681" y="2620802"/>
            <a:ext cx="855427" cy="307777"/>
          </a:xfrm>
          <a:prstGeom prst="rect">
            <a:avLst/>
          </a:prstGeom>
          <a:noFill/>
        </p:spPr>
        <p:txBody>
          <a:bodyPr wrap="none" rtlCol="0">
            <a:spAutoFit/>
          </a:bodyPr>
          <a:lstStyle/>
          <a:p>
            <a:r>
              <a:rPr kumimoji="1" lang="en-US" altLang="zh-TW" sz="1400" b="1" dirty="0"/>
              <a:t>viewport</a:t>
            </a:r>
            <a:endParaRPr kumimoji="1" lang="zh-TW" altLang="en-US" sz="1400" b="1" dirty="0"/>
          </a:p>
        </p:txBody>
      </p:sp>
    </p:spTree>
    <p:extLst>
      <p:ext uri="{BB962C8B-B14F-4D97-AF65-F5344CB8AC3E}">
        <p14:creationId xmlns:p14="http://schemas.microsoft.com/office/powerpoint/2010/main" val="23557427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084BC8-C603-D648-8390-809F12BC8ACF}"/>
              </a:ext>
            </a:extLst>
          </p:cNvPr>
          <p:cNvSpPr>
            <a:spLocks noGrp="1"/>
          </p:cNvSpPr>
          <p:nvPr>
            <p:ph type="title"/>
          </p:nvPr>
        </p:nvSpPr>
        <p:spPr/>
        <p:txBody>
          <a:bodyPr>
            <a:noAutofit/>
          </a:bodyPr>
          <a:lstStyle/>
          <a:p>
            <a:r>
              <a:rPr kumimoji="1" lang="en-US" altLang="zh-TW" sz="2400" dirty="0"/>
              <a:t>Viewport Transformation (Clip to Screen Space)</a:t>
            </a:r>
            <a:endParaRPr kumimoji="1" lang="zh-TW" altLang="en-US" sz="2400" dirty="0"/>
          </a:p>
        </p:txBody>
      </p:sp>
      <p:sp>
        <p:nvSpPr>
          <p:cNvPr id="3" name="內容版面配置區 2">
            <a:extLst>
              <a:ext uri="{FF2B5EF4-FFF2-40B4-BE49-F238E27FC236}">
                <a16:creationId xmlns:a16="http://schemas.microsoft.com/office/drawing/2014/main" id="{5E0E31FF-2BB8-3B40-BC04-952207921F49}"/>
              </a:ext>
            </a:extLst>
          </p:cNvPr>
          <p:cNvSpPr>
            <a:spLocks noGrp="1"/>
          </p:cNvSpPr>
          <p:nvPr>
            <p:ph idx="1"/>
          </p:nvPr>
        </p:nvSpPr>
        <p:spPr/>
        <p:txBody>
          <a:bodyPr/>
          <a:lstStyle/>
          <a:p>
            <a:r>
              <a:rPr kumimoji="1" lang="en-US" altLang="zh-TW" dirty="0"/>
              <a:t>Just set different viewports</a:t>
            </a:r>
            <a:endParaRPr kumimoji="1" lang="zh-TW" altLang="en-US" dirty="0"/>
          </a:p>
        </p:txBody>
      </p:sp>
      <p:pic>
        <p:nvPicPr>
          <p:cNvPr id="5" name="圖片 4">
            <a:extLst>
              <a:ext uri="{FF2B5EF4-FFF2-40B4-BE49-F238E27FC236}">
                <a16:creationId xmlns:a16="http://schemas.microsoft.com/office/drawing/2014/main" id="{8B5A9900-88F3-674A-A462-B2D3F3E9B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5955" y="2096218"/>
            <a:ext cx="2753983" cy="2753983"/>
          </a:xfrm>
          <a:prstGeom prst="rect">
            <a:avLst/>
          </a:prstGeom>
        </p:spPr>
      </p:pic>
      <p:pic>
        <p:nvPicPr>
          <p:cNvPr id="7" name="圖片 6">
            <a:extLst>
              <a:ext uri="{FF2B5EF4-FFF2-40B4-BE49-F238E27FC236}">
                <a16:creationId xmlns:a16="http://schemas.microsoft.com/office/drawing/2014/main" id="{935EB9B8-A824-C342-9F29-B9B35E427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194" y="2096218"/>
            <a:ext cx="2753983" cy="2767483"/>
          </a:xfrm>
          <a:prstGeom prst="rect">
            <a:avLst/>
          </a:prstGeom>
        </p:spPr>
      </p:pic>
      <p:sp>
        <p:nvSpPr>
          <p:cNvPr id="8" name="文字方塊 7">
            <a:extLst>
              <a:ext uri="{FF2B5EF4-FFF2-40B4-BE49-F238E27FC236}">
                <a16:creationId xmlns:a16="http://schemas.microsoft.com/office/drawing/2014/main" id="{FDC2B196-B628-324A-8E0F-D0922ABB08B3}"/>
              </a:ext>
            </a:extLst>
          </p:cNvPr>
          <p:cNvSpPr txBox="1"/>
          <p:nvPr/>
        </p:nvSpPr>
        <p:spPr>
          <a:xfrm>
            <a:off x="2344228" y="1726886"/>
            <a:ext cx="2473049" cy="369332"/>
          </a:xfrm>
          <a:prstGeom prst="rect">
            <a:avLst/>
          </a:prstGeom>
          <a:noFill/>
        </p:spPr>
        <p:txBody>
          <a:bodyPr wrap="none" rtlCol="0">
            <a:spAutoFit/>
          </a:bodyPr>
          <a:lstStyle/>
          <a:p>
            <a:r>
              <a:rPr kumimoji="1" lang="en-US" altLang="zh-TW" dirty="0"/>
              <a:t>Viewport: whole canvas </a:t>
            </a:r>
          </a:p>
        </p:txBody>
      </p:sp>
      <p:sp>
        <p:nvSpPr>
          <p:cNvPr id="9" name="矩形 8">
            <a:extLst>
              <a:ext uri="{FF2B5EF4-FFF2-40B4-BE49-F238E27FC236}">
                <a16:creationId xmlns:a16="http://schemas.microsoft.com/office/drawing/2014/main" id="{6A2F4DB8-425A-2048-B12A-E7363229CBF3}"/>
              </a:ext>
            </a:extLst>
          </p:cNvPr>
          <p:cNvSpPr/>
          <p:nvPr/>
        </p:nvSpPr>
        <p:spPr>
          <a:xfrm>
            <a:off x="2185823" y="2124584"/>
            <a:ext cx="2713980" cy="2725617"/>
          </a:xfrm>
          <a:prstGeom prst="rect">
            <a:avLst/>
          </a:prstGeom>
          <a:noFill/>
          <a:ln w="349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0" name="矩形 9">
            <a:extLst>
              <a:ext uri="{FF2B5EF4-FFF2-40B4-BE49-F238E27FC236}">
                <a16:creationId xmlns:a16="http://schemas.microsoft.com/office/drawing/2014/main" id="{2141D247-C945-DB4A-B2A3-1461E65DA3D4}"/>
              </a:ext>
            </a:extLst>
          </p:cNvPr>
          <p:cNvSpPr/>
          <p:nvPr/>
        </p:nvSpPr>
        <p:spPr>
          <a:xfrm>
            <a:off x="6054074" y="2417884"/>
            <a:ext cx="1476786" cy="1472630"/>
          </a:xfrm>
          <a:prstGeom prst="rect">
            <a:avLst/>
          </a:prstGeom>
          <a:noFill/>
          <a:ln w="349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文字方塊 10">
            <a:extLst>
              <a:ext uri="{FF2B5EF4-FFF2-40B4-BE49-F238E27FC236}">
                <a16:creationId xmlns:a16="http://schemas.microsoft.com/office/drawing/2014/main" id="{19A07E4B-9B4B-1548-BA6F-FC443CCC2A9F}"/>
              </a:ext>
            </a:extLst>
          </p:cNvPr>
          <p:cNvSpPr txBox="1"/>
          <p:nvPr/>
        </p:nvSpPr>
        <p:spPr>
          <a:xfrm>
            <a:off x="5657341" y="1726886"/>
            <a:ext cx="3011209" cy="338554"/>
          </a:xfrm>
          <a:prstGeom prst="rect">
            <a:avLst/>
          </a:prstGeom>
          <a:noFill/>
        </p:spPr>
        <p:txBody>
          <a:bodyPr wrap="none" rtlCol="0">
            <a:spAutoFit/>
          </a:bodyPr>
          <a:lstStyle/>
          <a:p>
            <a:r>
              <a:rPr kumimoji="1" lang="en-US" altLang="zh-TW" sz="1600" dirty="0"/>
              <a:t>Viewport: a portion of the canvas </a:t>
            </a:r>
          </a:p>
        </p:txBody>
      </p:sp>
    </p:spTree>
    <p:extLst>
      <p:ext uri="{BB962C8B-B14F-4D97-AF65-F5344CB8AC3E}">
        <p14:creationId xmlns:p14="http://schemas.microsoft.com/office/powerpoint/2010/main" val="2754309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91372F-23E3-D74F-9764-25AF7FE9AB07}"/>
              </a:ext>
            </a:extLst>
          </p:cNvPr>
          <p:cNvSpPr>
            <a:spLocks noGrp="1"/>
          </p:cNvSpPr>
          <p:nvPr>
            <p:ph type="title"/>
          </p:nvPr>
        </p:nvSpPr>
        <p:spPr/>
        <p:txBody>
          <a:bodyPr>
            <a:noAutofit/>
          </a:bodyPr>
          <a:lstStyle/>
          <a:p>
            <a:r>
              <a:rPr kumimoji="1" lang="en-US" altLang="zh-TW" sz="2400" dirty="0"/>
              <a:t>Viewport Transformation (Clip to Screen Space)</a:t>
            </a:r>
            <a:endParaRPr kumimoji="1" lang="zh-TW" altLang="en-US" sz="2400"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90D7C01-84CD-8C4B-BF2B-8564A748714F}"/>
                  </a:ext>
                </a:extLst>
              </p:cNvPr>
              <p:cNvSpPr>
                <a:spLocks noGrp="1"/>
              </p:cNvSpPr>
              <p:nvPr>
                <p:ph idx="1"/>
              </p:nvPr>
            </p:nvSpPr>
            <p:spPr>
              <a:xfrm>
                <a:off x="1732936" y="3371509"/>
                <a:ext cx="6828503" cy="1420500"/>
              </a:xfrm>
            </p:spPr>
            <p:txBody>
              <a:bodyPr>
                <a:normAutofit fontScale="92500" lnSpcReduction="10000"/>
              </a:bodyPr>
              <a:lstStyle/>
              <a:p>
                <a14:m>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𝑠</m:t>
                        </m:r>
                      </m:e>
                      <m:sub>
                        <m:r>
                          <a:rPr kumimoji="1" lang="en-US" altLang="zh-TW" b="0" i="1" smtClean="0">
                            <a:latin typeface="Cambria Math" panose="02040503050406030204" pitchFamily="18" charset="0"/>
                          </a:rPr>
                          <m:t>𝑥</m:t>
                        </m:r>
                      </m:sub>
                    </m:sSub>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𝑥</m:t>
                    </m:r>
                    <m:r>
                      <a:rPr kumimoji="1" lang="en-US" altLang="zh-TW" b="0" i="1" smtClean="0">
                        <a:latin typeface="Cambria Math" panose="02040503050406030204" pitchFamily="18" charset="0"/>
                      </a:rPr>
                      <m:t>∗</m:t>
                    </m:r>
                    <m:f>
                      <m:fPr>
                        <m:ctrlPr>
                          <a:rPr kumimoji="1" lang="en-US" altLang="zh-TW" b="0" i="1" smtClean="0">
                            <a:latin typeface="Cambria Math" panose="02040503050406030204" pitchFamily="18" charset="0"/>
                          </a:rPr>
                        </m:ctrlPr>
                      </m:fPr>
                      <m:num>
                        <m:d>
                          <m:dPr>
                            <m:ctrlPr>
                              <a:rPr kumimoji="1" lang="en-US" altLang="zh-TW" b="0" i="1" smtClean="0">
                                <a:latin typeface="Cambria Math" panose="02040503050406030204" pitchFamily="18" charset="0"/>
                              </a:rPr>
                            </m:ctrlPr>
                          </m:dPr>
                          <m:e>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𝑉</m:t>
                                </m:r>
                              </m:e>
                              <m:sub>
                                <m:r>
                                  <a:rPr kumimoji="1" lang="en-US" altLang="zh-TW" b="0" i="1" smtClean="0">
                                    <a:latin typeface="Cambria Math" panose="02040503050406030204" pitchFamily="18" charset="0"/>
                                  </a:rPr>
                                  <m:t>𝑟</m:t>
                                </m:r>
                              </m:sub>
                            </m:sSub>
                            <m:r>
                              <a:rPr kumimoji="1" lang="en-US" altLang="zh-TW" b="0" i="1" smtClean="0">
                                <a:latin typeface="Cambria Math" panose="02040503050406030204" pitchFamily="18" charset="0"/>
                              </a:rPr>
                              <m:t>−</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𝑉</m:t>
                                </m:r>
                              </m:e>
                              <m:sub>
                                <m:r>
                                  <a:rPr kumimoji="1" lang="en-US" altLang="zh-TW" b="0" i="1" smtClean="0">
                                    <a:latin typeface="Cambria Math" panose="02040503050406030204" pitchFamily="18" charset="0"/>
                                  </a:rPr>
                                  <m:t>𝑙</m:t>
                                </m:r>
                              </m:sub>
                            </m:sSub>
                          </m:e>
                        </m:d>
                      </m:num>
                      <m:den>
                        <m:r>
                          <a:rPr kumimoji="1" lang="en-US" altLang="zh-TW" b="0" i="1" smtClean="0">
                            <a:latin typeface="Cambria Math" panose="02040503050406030204" pitchFamily="18" charset="0"/>
                          </a:rPr>
                          <m:t>1−</m:t>
                        </m:r>
                        <m:d>
                          <m:dPr>
                            <m:ctrlPr>
                              <a:rPr kumimoji="1" lang="en-US" altLang="zh-TW" b="0" i="1" smtClean="0">
                                <a:latin typeface="Cambria Math" panose="02040503050406030204" pitchFamily="18" charset="0"/>
                              </a:rPr>
                            </m:ctrlPr>
                          </m:dPr>
                          <m:e>
                            <m:r>
                              <a:rPr kumimoji="1" lang="en-US" altLang="zh-TW" b="0" i="1" smtClean="0">
                                <a:latin typeface="Cambria Math" panose="02040503050406030204" pitchFamily="18" charset="0"/>
                              </a:rPr>
                              <m:t>−1</m:t>
                            </m:r>
                          </m:e>
                        </m:d>
                      </m:den>
                    </m:f>
                    <m:r>
                      <a:rPr kumimoji="1" lang="en-US" altLang="zh-TW" b="0" i="1" smtClean="0">
                        <a:latin typeface="Cambria Math" panose="02040503050406030204" pitchFamily="18" charset="0"/>
                      </a:rPr>
                      <m:t>+</m:t>
                    </m:r>
                  </m:oMath>
                </a14:m>
                <a:r>
                  <a:rPr kumimoji="1" lang="en-US" altLang="zh-TW" dirty="0"/>
                  <a:t> </a:t>
                </a:r>
                <a14:m>
                  <m:oMath xmlns:m="http://schemas.openxmlformats.org/officeDocument/2006/math">
                    <m:f>
                      <m:fPr>
                        <m:ctrlPr>
                          <a:rPr kumimoji="1" lang="en-US" altLang="zh-TW" b="0" i="1" smtClean="0">
                            <a:latin typeface="Cambria Math" panose="02040503050406030204" pitchFamily="18" charset="0"/>
                          </a:rPr>
                        </m:ctrlPr>
                      </m:fPr>
                      <m:num>
                        <m:d>
                          <m:dPr>
                            <m:ctrlPr>
                              <a:rPr kumimoji="1" lang="en-US" altLang="zh-TW" i="1">
                                <a:latin typeface="Cambria Math" panose="02040503050406030204" pitchFamily="18" charset="0"/>
                              </a:rPr>
                            </m:ctrlPr>
                          </m:dPr>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𝑉</m:t>
                                </m:r>
                              </m:e>
                              <m:sub>
                                <m:r>
                                  <a:rPr kumimoji="1" lang="en-US" altLang="zh-TW" i="1">
                                    <a:latin typeface="Cambria Math" panose="02040503050406030204" pitchFamily="18" charset="0"/>
                                  </a:rPr>
                                  <m:t>𝑟</m:t>
                                </m:r>
                              </m:sub>
                            </m:sSub>
                            <m:r>
                              <a:rPr kumimoji="1" lang="en-US" altLang="zh-TW" b="0" i="1" smtClean="0">
                                <a:latin typeface="Cambria Math" panose="02040503050406030204" pitchFamily="18" charset="0"/>
                              </a:rPr>
                              <m:t>+</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𝑉</m:t>
                                </m:r>
                              </m:e>
                              <m:sub>
                                <m:r>
                                  <a:rPr kumimoji="1" lang="en-US" altLang="zh-TW" i="1">
                                    <a:latin typeface="Cambria Math" panose="02040503050406030204" pitchFamily="18" charset="0"/>
                                  </a:rPr>
                                  <m:t>𝑙</m:t>
                                </m:r>
                              </m:sub>
                            </m:sSub>
                          </m:e>
                        </m:d>
                      </m:num>
                      <m:den>
                        <m:r>
                          <a:rPr kumimoji="1" lang="en-US" altLang="zh-TW" b="0" i="1" smtClean="0">
                            <a:latin typeface="Cambria Math" panose="02040503050406030204" pitchFamily="18" charset="0"/>
                          </a:rPr>
                          <m:t>1−</m:t>
                        </m:r>
                        <m:d>
                          <m:dPr>
                            <m:ctrlPr>
                              <a:rPr kumimoji="1" lang="en-US" altLang="zh-TW" b="0" i="1" smtClean="0">
                                <a:latin typeface="Cambria Math" panose="02040503050406030204" pitchFamily="18" charset="0"/>
                              </a:rPr>
                            </m:ctrlPr>
                          </m:dPr>
                          <m:e>
                            <m:r>
                              <a:rPr kumimoji="1" lang="en-US" altLang="zh-TW" b="0" i="1" smtClean="0">
                                <a:latin typeface="Cambria Math" panose="02040503050406030204" pitchFamily="18" charset="0"/>
                              </a:rPr>
                              <m:t>−1</m:t>
                            </m:r>
                          </m:e>
                        </m:d>
                      </m:den>
                    </m:f>
                  </m:oMath>
                </a14:m>
                <a:endParaRPr kumimoji="1" lang="en-US" altLang="zh-TW" b="0" dirty="0"/>
              </a:p>
              <a:p>
                <a14:m>
                  <m:oMath xmlns:m="http://schemas.openxmlformats.org/officeDocument/2006/math">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𝑠</m:t>
                        </m:r>
                      </m:e>
                      <m:sub>
                        <m:r>
                          <a:rPr kumimoji="1" lang="en-US" altLang="zh-TW" b="0" i="1" smtClean="0">
                            <a:latin typeface="Cambria Math" panose="02040503050406030204" pitchFamily="18" charset="0"/>
                          </a:rPr>
                          <m:t>𝑦</m:t>
                        </m:r>
                      </m:sub>
                    </m:sSub>
                    <m:r>
                      <a:rPr kumimoji="1" lang="en-US" altLang="zh-TW" i="1">
                        <a:latin typeface="Cambria Math" panose="02040503050406030204" pitchFamily="18" charset="0"/>
                      </a:rPr>
                      <m:t>=</m:t>
                    </m:r>
                    <m:r>
                      <a:rPr kumimoji="1" lang="en-US" altLang="zh-TW" b="0" i="1" smtClean="0">
                        <a:latin typeface="Cambria Math" panose="02040503050406030204" pitchFamily="18" charset="0"/>
                      </a:rPr>
                      <m:t>𝑦</m:t>
                    </m:r>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d>
                          <m:dPr>
                            <m:ctrlPr>
                              <a:rPr kumimoji="1" lang="en-US" altLang="zh-TW" i="1">
                                <a:latin typeface="Cambria Math" panose="02040503050406030204" pitchFamily="18" charset="0"/>
                              </a:rPr>
                            </m:ctrlPr>
                          </m:dPr>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𝑉</m:t>
                                </m:r>
                              </m:e>
                              <m:sub>
                                <m:r>
                                  <a:rPr kumimoji="1" lang="en-US" altLang="zh-TW" b="0" i="1" smtClean="0">
                                    <a:latin typeface="Cambria Math" panose="02040503050406030204" pitchFamily="18" charset="0"/>
                                  </a:rPr>
                                  <m:t>𝑡</m:t>
                                </m:r>
                              </m:sub>
                            </m:sSub>
                            <m:r>
                              <a:rPr kumimoji="1" lang="en-US" altLang="zh-TW" i="1">
                                <a:latin typeface="Cambria Math" panose="02040503050406030204" pitchFamily="18" charset="0"/>
                              </a:rPr>
                              <m:t>−</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𝑉</m:t>
                                </m:r>
                              </m:e>
                              <m:sub>
                                <m:r>
                                  <a:rPr kumimoji="1" lang="en-US" altLang="zh-TW" b="0" i="1" smtClean="0">
                                    <a:latin typeface="Cambria Math" panose="02040503050406030204" pitchFamily="18" charset="0"/>
                                  </a:rPr>
                                  <m:t>𝑏</m:t>
                                </m:r>
                              </m:sub>
                            </m:sSub>
                          </m:e>
                        </m:d>
                      </m:num>
                      <m:den>
                        <m:r>
                          <a:rPr kumimoji="1" lang="en-US" altLang="zh-TW" i="1">
                            <a:latin typeface="Cambria Math" panose="02040503050406030204" pitchFamily="18" charset="0"/>
                          </a:rPr>
                          <m:t>1−</m:t>
                        </m:r>
                        <m:d>
                          <m:dPr>
                            <m:ctrlPr>
                              <a:rPr kumimoji="1" lang="en-US" altLang="zh-TW" i="1">
                                <a:latin typeface="Cambria Math" panose="02040503050406030204" pitchFamily="18" charset="0"/>
                              </a:rPr>
                            </m:ctrlPr>
                          </m:dPr>
                          <m:e>
                            <m:r>
                              <a:rPr kumimoji="1" lang="en-US" altLang="zh-TW" i="1">
                                <a:latin typeface="Cambria Math" panose="02040503050406030204" pitchFamily="18" charset="0"/>
                              </a:rPr>
                              <m:t>−1</m:t>
                            </m:r>
                          </m:e>
                        </m:d>
                      </m:den>
                    </m:f>
                    <m:r>
                      <a:rPr kumimoji="1" lang="en-US" altLang="zh-TW" b="0" i="1" smtClean="0">
                        <a:latin typeface="Cambria Math" panose="02040503050406030204" pitchFamily="18" charset="0"/>
                      </a:rPr>
                      <m:t>+</m:t>
                    </m:r>
                  </m:oMath>
                </a14:m>
                <a:r>
                  <a:rPr kumimoji="1" lang="en-US" altLang="zh-TW" dirty="0"/>
                  <a:t> </a:t>
                </a:r>
                <a14:m>
                  <m:oMath xmlns:m="http://schemas.openxmlformats.org/officeDocument/2006/math">
                    <m:f>
                      <m:fPr>
                        <m:ctrlPr>
                          <a:rPr kumimoji="1" lang="en-US" altLang="zh-TW" i="1">
                            <a:latin typeface="Cambria Math" panose="02040503050406030204" pitchFamily="18" charset="0"/>
                          </a:rPr>
                        </m:ctrlPr>
                      </m:fPr>
                      <m:num>
                        <m:d>
                          <m:dPr>
                            <m:ctrlPr>
                              <a:rPr kumimoji="1" lang="en-US" altLang="zh-TW" i="1">
                                <a:latin typeface="Cambria Math" panose="02040503050406030204" pitchFamily="18" charset="0"/>
                              </a:rPr>
                            </m:ctrlPr>
                          </m:dPr>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𝑉</m:t>
                                </m:r>
                              </m:e>
                              <m:sub>
                                <m:r>
                                  <a:rPr kumimoji="1" lang="en-US" altLang="zh-TW" b="0" i="1" smtClean="0">
                                    <a:latin typeface="Cambria Math" panose="02040503050406030204" pitchFamily="18" charset="0"/>
                                  </a:rPr>
                                  <m:t>𝑡</m:t>
                                </m:r>
                              </m:sub>
                            </m:sSub>
                            <m:r>
                              <a:rPr kumimoji="1" lang="en-US" altLang="zh-TW" b="0" i="1" smtClean="0">
                                <a:latin typeface="Cambria Math" panose="02040503050406030204" pitchFamily="18" charset="0"/>
                              </a:rPr>
                              <m:t>+</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𝑉</m:t>
                                </m:r>
                              </m:e>
                              <m:sub>
                                <m:r>
                                  <a:rPr kumimoji="1" lang="en-US" altLang="zh-TW" b="0" i="1" smtClean="0">
                                    <a:latin typeface="Cambria Math" panose="02040503050406030204" pitchFamily="18" charset="0"/>
                                  </a:rPr>
                                  <m:t>𝑏</m:t>
                                </m:r>
                              </m:sub>
                            </m:sSub>
                          </m:e>
                        </m:d>
                      </m:num>
                      <m:den>
                        <m:r>
                          <a:rPr kumimoji="1" lang="en-US" altLang="zh-TW" i="1">
                            <a:latin typeface="Cambria Math" panose="02040503050406030204" pitchFamily="18" charset="0"/>
                          </a:rPr>
                          <m:t>1−</m:t>
                        </m:r>
                        <m:d>
                          <m:dPr>
                            <m:ctrlPr>
                              <a:rPr kumimoji="1" lang="en-US" altLang="zh-TW" i="1">
                                <a:latin typeface="Cambria Math" panose="02040503050406030204" pitchFamily="18" charset="0"/>
                              </a:rPr>
                            </m:ctrlPr>
                          </m:dPr>
                          <m:e>
                            <m:r>
                              <a:rPr kumimoji="1" lang="en-US" altLang="zh-TW" i="1">
                                <a:latin typeface="Cambria Math" panose="02040503050406030204" pitchFamily="18" charset="0"/>
                              </a:rPr>
                              <m:t>−1</m:t>
                            </m:r>
                          </m:e>
                        </m:d>
                      </m:den>
                    </m:f>
                  </m:oMath>
                </a14:m>
                <a:endParaRPr kumimoji="1" lang="zh-TW" altLang="en-US" dirty="0"/>
              </a:p>
            </p:txBody>
          </p:sp>
        </mc:Choice>
        <mc:Fallback xmlns="">
          <p:sp>
            <p:nvSpPr>
              <p:cNvPr id="3" name="內容版面配置區 2">
                <a:extLst>
                  <a:ext uri="{FF2B5EF4-FFF2-40B4-BE49-F238E27FC236}">
                    <a16:creationId xmlns:a16="http://schemas.microsoft.com/office/drawing/2014/main" id="{A90D7C01-84CD-8C4B-BF2B-8564A748714F}"/>
                  </a:ext>
                </a:extLst>
              </p:cNvPr>
              <p:cNvSpPr>
                <a:spLocks noGrp="1" noRot="1" noChangeAspect="1" noMove="1" noResize="1" noEditPoints="1" noAdjustHandles="1" noChangeArrowheads="1" noChangeShapeType="1" noTextEdit="1"/>
              </p:cNvSpPr>
              <p:nvPr>
                <p:ph idx="1"/>
              </p:nvPr>
            </p:nvSpPr>
            <p:spPr>
              <a:xfrm>
                <a:off x="1732936" y="3371509"/>
                <a:ext cx="6828503" cy="1420500"/>
              </a:xfrm>
              <a:blipFill>
                <a:blip r:embed="rId2"/>
                <a:stretch>
                  <a:fillRect l="-1301"/>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298F5C59-39B4-6546-A53D-522608E0E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757" y="1390521"/>
            <a:ext cx="6278336" cy="1874012"/>
          </a:xfrm>
          <a:prstGeom prst="rect">
            <a:avLst/>
          </a:prstGeom>
        </p:spPr>
      </p:pic>
      <p:sp>
        <p:nvSpPr>
          <p:cNvPr id="6" name="文字方塊 5">
            <a:extLst>
              <a:ext uri="{FF2B5EF4-FFF2-40B4-BE49-F238E27FC236}">
                <a16:creationId xmlns:a16="http://schemas.microsoft.com/office/drawing/2014/main" id="{F6887CAE-C3B2-2C4E-BDCE-853000AA8AA3}"/>
              </a:ext>
            </a:extLst>
          </p:cNvPr>
          <p:cNvSpPr txBox="1"/>
          <p:nvPr/>
        </p:nvSpPr>
        <p:spPr>
          <a:xfrm>
            <a:off x="2598347" y="1113890"/>
            <a:ext cx="1719573" cy="307777"/>
          </a:xfrm>
          <a:prstGeom prst="rect">
            <a:avLst/>
          </a:prstGeom>
          <a:noFill/>
        </p:spPr>
        <p:txBody>
          <a:bodyPr wrap="none" rtlCol="0">
            <a:spAutoFit/>
          </a:bodyPr>
          <a:lstStyle/>
          <a:p>
            <a:r>
              <a:rPr kumimoji="1" lang="en-US" altLang="zh-TW" sz="1400" dirty="0"/>
              <a:t>Clip space (x-y plane)</a:t>
            </a:r>
            <a:endParaRPr kumimoji="1" lang="zh-TW" altLang="en-US" sz="1400" dirty="0"/>
          </a:p>
        </p:txBody>
      </p:sp>
      <p:sp>
        <p:nvSpPr>
          <p:cNvPr id="7" name="文字方塊 6">
            <a:extLst>
              <a:ext uri="{FF2B5EF4-FFF2-40B4-BE49-F238E27FC236}">
                <a16:creationId xmlns:a16="http://schemas.microsoft.com/office/drawing/2014/main" id="{4ACE7465-86DC-EB44-B33C-58603BA40999}"/>
              </a:ext>
            </a:extLst>
          </p:cNvPr>
          <p:cNvSpPr txBox="1"/>
          <p:nvPr/>
        </p:nvSpPr>
        <p:spPr>
          <a:xfrm>
            <a:off x="6510948" y="1107511"/>
            <a:ext cx="898708" cy="307777"/>
          </a:xfrm>
          <a:prstGeom prst="rect">
            <a:avLst/>
          </a:prstGeom>
          <a:noFill/>
        </p:spPr>
        <p:txBody>
          <a:bodyPr wrap="none" rtlCol="0">
            <a:spAutoFit/>
          </a:bodyPr>
          <a:lstStyle/>
          <a:p>
            <a:r>
              <a:rPr kumimoji="1" lang="en-US" altLang="zh-TW" sz="1400" dirty="0"/>
              <a:t>Viewport </a:t>
            </a:r>
            <a:endParaRPr kumimoji="1" lang="zh-TW" altLang="en-US" sz="1400"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598F57F6-D920-7E48-96D4-0C3199D3FBB0}"/>
                  </a:ext>
                </a:extLst>
              </p:cNvPr>
              <p:cNvSpPr txBox="1"/>
              <p:nvPr/>
            </p:nvSpPr>
            <p:spPr>
              <a:xfrm>
                <a:off x="2117986" y="929224"/>
                <a:ext cx="53893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b="0" i="1" smtClean="0">
                          <a:latin typeface="Cambria Math" panose="02040503050406030204" pitchFamily="18" charset="0"/>
                        </a:rPr>
                        <m:t>−1</m:t>
                      </m:r>
                    </m:oMath>
                  </m:oMathPara>
                </a14:m>
                <a:endParaRPr kumimoji="1" lang="zh-TW" altLang="en-US" dirty="0"/>
              </a:p>
            </p:txBody>
          </p:sp>
        </mc:Choice>
        <mc:Fallback xmlns="">
          <p:sp>
            <p:nvSpPr>
              <p:cNvPr id="8" name="文字方塊 7">
                <a:extLst>
                  <a:ext uri="{FF2B5EF4-FFF2-40B4-BE49-F238E27FC236}">
                    <a16:creationId xmlns:a16="http://schemas.microsoft.com/office/drawing/2014/main" id="{598F57F6-D920-7E48-96D4-0C3199D3FBB0}"/>
                  </a:ext>
                </a:extLst>
              </p:cNvPr>
              <p:cNvSpPr txBox="1">
                <a:spLocks noRot="1" noChangeAspect="1" noMove="1" noResize="1" noEditPoints="1" noAdjustHandles="1" noChangeArrowheads="1" noChangeShapeType="1" noTextEdit="1"/>
              </p:cNvSpPr>
              <p:nvPr/>
            </p:nvSpPr>
            <p:spPr>
              <a:xfrm>
                <a:off x="2117986" y="929224"/>
                <a:ext cx="538930" cy="369332"/>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825E12EE-CCFB-5A49-9F84-3F78EBE83915}"/>
                  </a:ext>
                </a:extLst>
              </p:cNvPr>
              <p:cNvSpPr txBox="1"/>
              <p:nvPr/>
            </p:nvSpPr>
            <p:spPr>
              <a:xfrm>
                <a:off x="4338887" y="886782"/>
                <a:ext cx="53893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b="0" i="1" smtClean="0">
                          <a:latin typeface="Cambria Math" panose="02040503050406030204" pitchFamily="18" charset="0"/>
                        </a:rPr>
                        <m:t>+1</m:t>
                      </m:r>
                    </m:oMath>
                  </m:oMathPara>
                </a14:m>
                <a:endParaRPr kumimoji="1" lang="zh-TW" altLang="en-US" dirty="0"/>
              </a:p>
            </p:txBody>
          </p:sp>
        </mc:Choice>
        <mc:Fallback xmlns="">
          <p:sp>
            <p:nvSpPr>
              <p:cNvPr id="9" name="文字方塊 8">
                <a:extLst>
                  <a:ext uri="{FF2B5EF4-FFF2-40B4-BE49-F238E27FC236}">
                    <a16:creationId xmlns:a16="http://schemas.microsoft.com/office/drawing/2014/main" id="{825E12EE-CCFB-5A49-9F84-3F78EBE83915}"/>
                  </a:ext>
                </a:extLst>
              </p:cNvPr>
              <p:cNvSpPr txBox="1">
                <a:spLocks noRot="1" noChangeAspect="1" noMove="1" noResize="1" noEditPoints="1" noAdjustHandles="1" noChangeArrowheads="1" noChangeShapeType="1" noTextEdit="1"/>
              </p:cNvSpPr>
              <p:nvPr/>
            </p:nvSpPr>
            <p:spPr>
              <a:xfrm>
                <a:off x="4338887" y="886782"/>
                <a:ext cx="538930" cy="36933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BCA8550F-9C73-564A-AF44-8E92BD1537E2}"/>
                  </a:ext>
                </a:extLst>
              </p:cNvPr>
              <p:cNvSpPr txBox="1"/>
              <p:nvPr/>
            </p:nvSpPr>
            <p:spPr>
              <a:xfrm>
                <a:off x="4686994" y="2490596"/>
                <a:ext cx="53893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b="0" i="1" smtClean="0">
                          <a:latin typeface="Cambria Math" panose="02040503050406030204" pitchFamily="18" charset="0"/>
                        </a:rPr>
                        <m:t>−1</m:t>
                      </m:r>
                    </m:oMath>
                  </m:oMathPara>
                </a14:m>
                <a:endParaRPr kumimoji="1" lang="zh-TW" altLang="en-US" dirty="0"/>
              </a:p>
            </p:txBody>
          </p:sp>
        </mc:Choice>
        <mc:Fallback xmlns="">
          <p:sp>
            <p:nvSpPr>
              <p:cNvPr id="10" name="文字方塊 9">
                <a:extLst>
                  <a:ext uri="{FF2B5EF4-FFF2-40B4-BE49-F238E27FC236}">
                    <a16:creationId xmlns:a16="http://schemas.microsoft.com/office/drawing/2014/main" id="{BCA8550F-9C73-564A-AF44-8E92BD1537E2}"/>
                  </a:ext>
                </a:extLst>
              </p:cNvPr>
              <p:cNvSpPr txBox="1">
                <a:spLocks noRot="1" noChangeAspect="1" noMove="1" noResize="1" noEditPoints="1" noAdjustHandles="1" noChangeArrowheads="1" noChangeShapeType="1" noTextEdit="1"/>
              </p:cNvSpPr>
              <p:nvPr/>
            </p:nvSpPr>
            <p:spPr>
              <a:xfrm>
                <a:off x="4686994" y="2490596"/>
                <a:ext cx="538930" cy="369332"/>
              </a:xfrm>
              <a:prstGeom prst="rect">
                <a:avLst/>
              </a:prstGeom>
              <a:blipFill>
                <a:blip r:embed="rId6"/>
                <a:stretch>
                  <a:fillRect/>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47EDFF94-67C8-5641-A754-FB9197FA2B80}"/>
              </a:ext>
            </a:extLst>
          </p:cNvPr>
          <p:cNvSpPr txBox="1"/>
          <p:nvPr/>
        </p:nvSpPr>
        <p:spPr>
          <a:xfrm>
            <a:off x="4686994" y="1283545"/>
            <a:ext cx="417102" cy="369332"/>
          </a:xfrm>
          <a:prstGeom prst="rect">
            <a:avLst/>
          </a:prstGeom>
          <a:noFill/>
        </p:spPr>
        <p:txBody>
          <a:bodyPr wrap="none" rtlCol="0">
            <a:spAutoFit/>
          </a:bodyPr>
          <a:lstStyle/>
          <a:p>
            <a:r>
              <a:rPr kumimoji="1" lang="en-US" altLang="zh-TW" dirty="0"/>
              <a:t>+1</a:t>
            </a:r>
            <a:endParaRPr kumimoji="1" lang="zh-TW" altLang="en-US" dirty="0"/>
          </a:p>
        </p:txBody>
      </p:sp>
      <p:cxnSp>
        <p:nvCxnSpPr>
          <p:cNvPr id="13" name="直線箭頭接點 12">
            <a:extLst>
              <a:ext uri="{FF2B5EF4-FFF2-40B4-BE49-F238E27FC236}">
                <a16:creationId xmlns:a16="http://schemas.microsoft.com/office/drawing/2014/main" id="{5E7B81E5-2F74-1343-81AB-F90AEE60DD82}"/>
              </a:ext>
            </a:extLst>
          </p:cNvPr>
          <p:cNvCxnSpPr>
            <a:cxnSpLocks/>
          </p:cNvCxnSpPr>
          <p:nvPr/>
        </p:nvCxnSpPr>
        <p:spPr>
          <a:xfrm flipH="1">
            <a:off x="2326821" y="1209868"/>
            <a:ext cx="9430" cy="2265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66199FFD-0190-9C44-A239-7924054BFF97}"/>
              </a:ext>
            </a:extLst>
          </p:cNvPr>
          <p:cNvCxnSpPr>
            <a:cxnSpLocks/>
          </p:cNvCxnSpPr>
          <p:nvPr/>
        </p:nvCxnSpPr>
        <p:spPr>
          <a:xfrm flipH="1">
            <a:off x="4558183" y="1198370"/>
            <a:ext cx="9430" cy="2265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箭頭接點 18">
            <a:extLst>
              <a:ext uri="{FF2B5EF4-FFF2-40B4-BE49-F238E27FC236}">
                <a16:creationId xmlns:a16="http://schemas.microsoft.com/office/drawing/2014/main" id="{64458950-1DA1-A140-8E08-AE415285F03F}"/>
              </a:ext>
            </a:extLst>
          </p:cNvPr>
          <p:cNvCxnSpPr>
            <a:cxnSpLocks/>
          </p:cNvCxnSpPr>
          <p:nvPr/>
        </p:nvCxnSpPr>
        <p:spPr>
          <a:xfrm flipH="1" flipV="1">
            <a:off x="4567200" y="1458481"/>
            <a:ext cx="224958" cy="29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箭頭接點 23">
            <a:extLst>
              <a:ext uri="{FF2B5EF4-FFF2-40B4-BE49-F238E27FC236}">
                <a16:creationId xmlns:a16="http://schemas.microsoft.com/office/drawing/2014/main" id="{6D171BEE-D3D1-5742-8B0C-944A226B251F}"/>
              </a:ext>
            </a:extLst>
          </p:cNvPr>
          <p:cNvCxnSpPr>
            <a:cxnSpLocks/>
          </p:cNvCxnSpPr>
          <p:nvPr/>
        </p:nvCxnSpPr>
        <p:spPr>
          <a:xfrm flipH="1" flipV="1">
            <a:off x="4558183" y="2680573"/>
            <a:ext cx="224958" cy="29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16281364-096F-1846-A0DB-4D42702DFA36}"/>
                  </a:ext>
                </a:extLst>
              </p:cNvPr>
              <p:cNvSpPr txBox="1"/>
              <p:nvPr/>
            </p:nvSpPr>
            <p:spPr>
              <a:xfrm>
                <a:off x="5841712" y="1029868"/>
                <a:ext cx="4258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𝑉</m:t>
                          </m:r>
                        </m:e>
                        <m:sub>
                          <m:r>
                            <a:rPr kumimoji="1" lang="en-US" altLang="zh-TW" b="0" i="1" smtClean="0">
                              <a:latin typeface="Cambria Math" panose="02040503050406030204" pitchFamily="18" charset="0"/>
                            </a:rPr>
                            <m:t>𝑙</m:t>
                          </m:r>
                        </m:sub>
                      </m:sSub>
                    </m:oMath>
                  </m:oMathPara>
                </a14:m>
                <a:endParaRPr kumimoji="1" lang="zh-TW" altLang="en-US" dirty="0"/>
              </a:p>
            </p:txBody>
          </p:sp>
        </mc:Choice>
        <mc:Fallback xmlns="">
          <p:sp>
            <p:nvSpPr>
              <p:cNvPr id="25" name="文字方塊 24">
                <a:extLst>
                  <a:ext uri="{FF2B5EF4-FFF2-40B4-BE49-F238E27FC236}">
                    <a16:creationId xmlns:a16="http://schemas.microsoft.com/office/drawing/2014/main" id="{16281364-096F-1846-A0DB-4D42702DFA36}"/>
                  </a:ext>
                </a:extLst>
              </p:cNvPr>
              <p:cNvSpPr txBox="1">
                <a:spLocks noRot="1" noChangeAspect="1" noMove="1" noResize="1" noEditPoints="1" noAdjustHandles="1" noChangeArrowheads="1" noChangeShapeType="1" noTextEdit="1"/>
              </p:cNvSpPr>
              <p:nvPr/>
            </p:nvSpPr>
            <p:spPr>
              <a:xfrm>
                <a:off x="5841712" y="1029868"/>
                <a:ext cx="425821" cy="369332"/>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26306884-8579-A942-9617-2F4E4502AC12}"/>
                  </a:ext>
                </a:extLst>
              </p:cNvPr>
              <p:cNvSpPr txBox="1"/>
              <p:nvPr/>
            </p:nvSpPr>
            <p:spPr>
              <a:xfrm>
                <a:off x="7648549" y="987426"/>
                <a:ext cx="4323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𝑉</m:t>
                          </m:r>
                        </m:e>
                        <m:sub>
                          <m:r>
                            <a:rPr kumimoji="1" lang="en-US" altLang="zh-TW" b="0" i="1" smtClean="0">
                              <a:latin typeface="Cambria Math" panose="02040503050406030204" pitchFamily="18" charset="0"/>
                            </a:rPr>
                            <m:t>𝑟</m:t>
                          </m:r>
                        </m:sub>
                      </m:sSub>
                    </m:oMath>
                  </m:oMathPara>
                </a14:m>
                <a:endParaRPr kumimoji="1" lang="zh-TW" altLang="en-US" dirty="0"/>
              </a:p>
            </p:txBody>
          </p:sp>
        </mc:Choice>
        <mc:Fallback xmlns="">
          <p:sp>
            <p:nvSpPr>
              <p:cNvPr id="26" name="文字方塊 25">
                <a:extLst>
                  <a:ext uri="{FF2B5EF4-FFF2-40B4-BE49-F238E27FC236}">
                    <a16:creationId xmlns:a16="http://schemas.microsoft.com/office/drawing/2014/main" id="{26306884-8579-A942-9617-2F4E4502AC12}"/>
                  </a:ext>
                </a:extLst>
              </p:cNvPr>
              <p:cNvSpPr txBox="1">
                <a:spLocks noRot="1" noChangeAspect="1" noMove="1" noResize="1" noEditPoints="1" noAdjustHandles="1" noChangeArrowheads="1" noChangeShapeType="1" noTextEdit="1"/>
              </p:cNvSpPr>
              <p:nvPr/>
            </p:nvSpPr>
            <p:spPr>
              <a:xfrm>
                <a:off x="7648549" y="987426"/>
                <a:ext cx="432361" cy="369332"/>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1E018FE4-D71B-9448-82EF-098440645C35}"/>
                  </a:ext>
                </a:extLst>
              </p:cNvPr>
              <p:cNvSpPr txBox="1"/>
              <p:nvPr/>
            </p:nvSpPr>
            <p:spPr>
              <a:xfrm>
                <a:off x="7996656" y="2358332"/>
                <a:ext cx="4662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𝑉</m:t>
                          </m:r>
                        </m:e>
                        <m:sub>
                          <m:r>
                            <a:rPr kumimoji="1" lang="en-US" altLang="zh-TW" b="0" i="1" smtClean="0">
                              <a:latin typeface="Cambria Math" panose="02040503050406030204" pitchFamily="18" charset="0"/>
                            </a:rPr>
                            <m:t>𝑏</m:t>
                          </m:r>
                        </m:sub>
                      </m:sSub>
                    </m:oMath>
                  </m:oMathPara>
                </a14:m>
                <a:endParaRPr kumimoji="1" lang="zh-TW" altLang="en-US" dirty="0"/>
              </a:p>
            </p:txBody>
          </p:sp>
        </mc:Choice>
        <mc:Fallback xmlns="">
          <p:sp>
            <p:nvSpPr>
              <p:cNvPr id="27" name="文字方塊 26">
                <a:extLst>
                  <a:ext uri="{FF2B5EF4-FFF2-40B4-BE49-F238E27FC236}">
                    <a16:creationId xmlns:a16="http://schemas.microsoft.com/office/drawing/2014/main" id="{1E018FE4-D71B-9448-82EF-098440645C35}"/>
                  </a:ext>
                </a:extLst>
              </p:cNvPr>
              <p:cNvSpPr txBox="1">
                <a:spLocks noRot="1" noChangeAspect="1" noMove="1" noResize="1" noEditPoints="1" noAdjustHandles="1" noChangeArrowheads="1" noChangeShapeType="1" noTextEdit="1"/>
              </p:cNvSpPr>
              <p:nvPr/>
            </p:nvSpPr>
            <p:spPr>
              <a:xfrm>
                <a:off x="7996656" y="2358332"/>
                <a:ext cx="466217" cy="369332"/>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8B9A2F3-C784-FA4B-B05D-0875837E76B3}"/>
                  </a:ext>
                </a:extLst>
              </p:cNvPr>
              <p:cNvSpPr txBox="1"/>
              <p:nvPr/>
            </p:nvSpPr>
            <p:spPr>
              <a:xfrm>
                <a:off x="7996656" y="1384189"/>
                <a:ext cx="438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𝑉</m:t>
                          </m:r>
                        </m:e>
                        <m:sub>
                          <m:r>
                            <a:rPr kumimoji="1" lang="en-US" altLang="zh-TW" b="0" i="1" smtClean="0">
                              <a:latin typeface="Cambria Math" panose="02040503050406030204" pitchFamily="18" charset="0"/>
                            </a:rPr>
                            <m:t>𝑡</m:t>
                          </m:r>
                        </m:sub>
                      </m:sSub>
                    </m:oMath>
                  </m:oMathPara>
                </a14:m>
                <a:endParaRPr kumimoji="1" lang="zh-TW" altLang="en-US" dirty="0"/>
              </a:p>
            </p:txBody>
          </p:sp>
        </mc:Choice>
        <mc:Fallback xmlns="">
          <p:sp>
            <p:nvSpPr>
              <p:cNvPr id="28" name="文字方塊 27">
                <a:extLst>
                  <a:ext uri="{FF2B5EF4-FFF2-40B4-BE49-F238E27FC236}">
                    <a16:creationId xmlns:a16="http://schemas.microsoft.com/office/drawing/2014/main" id="{A8B9A2F3-C784-FA4B-B05D-0875837E76B3}"/>
                  </a:ext>
                </a:extLst>
              </p:cNvPr>
              <p:cNvSpPr txBox="1">
                <a:spLocks noRot="1" noChangeAspect="1" noMove="1" noResize="1" noEditPoints="1" noAdjustHandles="1" noChangeArrowheads="1" noChangeShapeType="1" noTextEdit="1"/>
              </p:cNvSpPr>
              <p:nvPr/>
            </p:nvSpPr>
            <p:spPr>
              <a:xfrm>
                <a:off x="7996656" y="1384189"/>
                <a:ext cx="438966" cy="369332"/>
              </a:xfrm>
              <a:prstGeom prst="rect">
                <a:avLst/>
              </a:prstGeom>
              <a:blipFill>
                <a:blip r:embed="rId10"/>
                <a:stretch>
                  <a:fillRect/>
                </a:stretch>
              </a:blipFill>
            </p:spPr>
            <p:txBody>
              <a:bodyPr/>
              <a:lstStyle/>
              <a:p>
                <a:r>
                  <a:rPr lang="zh-TW" altLang="en-US">
                    <a:noFill/>
                  </a:rPr>
                  <a:t> </a:t>
                </a:r>
              </a:p>
            </p:txBody>
          </p:sp>
        </mc:Fallback>
      </mc:AlternateContent>
      <p:cxnSp>
        <p:nvCxnSpPr>
          <p:cNvPr id="29" name="直線箭頭接點 28">
            <a:extLst>
              <a:ext uri="{FF2B5EF4-FFF2-40B4-BE49-F238E27FC236}">
                <a16:creationId xmlns:a16="http://schemas.microsoft.com/office/drawing/2014/main" id="{6F00A449-C63F-E942-9411-F6117C944E8B}"/>
              </a:ext>
            </a:extLst>
          </p:cNvPr>
          <p:cNvCxnSpPr>
            <a:cxnSpLocks/>
          </p:cNvCxnSpPr>
          <p:nvPr/>
        </p:nvCxnSpPr>
        <p:spPr>
          <a:xfrm flipH="1">
            <a:off x="6050547" y="1310512"/>
            <a:ext cx="9430" cy="2265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箭頭接點 29">
            <a:extLst>
              <a:ext uri="{FF2B5EF4-FFF2-40B4-BE49-F238E27FC236}">
                <a16:creationId xmlns:a16="http://schemas.microsoft.com/office/drawing/2014/main" id="{3EFF5517-77D0-B44E-8342-E21F07AD89F5}"/>
              </a:ext>
            </a:extLst>
          </p:cNvPr>
          <p:cNvCxnSpPr>
            <a:cxnSpLocks/>
          </p:cNvCxnSpPr>
          <p:nvPr/>
        </p:nvCxnSpPr>
        <p:spPr>
          <a:xfrm flipH="1">
            <a:off x="7867845" y="1299014"/>
            <a:ext cx="9430" cy="2265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箭頭接點 30">
            <a:extLst>
              <a:ext uri="{FF2B5EF4-FFF2-40B4-BE49-F238E27FC236}">
                <a16:creationId xmlns:a16="http://schemas.microsoft.com/office/drawing/2014/main" id="{BD5923D0-926E-D54D-BC69-89E4E3932EF3}"/>
              </a:ext>
            </a:extLst>
          </p:cNvPr>
          <p:cNvCxnSpPr>
            <a:cxnSpLocks/>
          </p:cNvCxnSpPr>
          <p:nvPr/>
        </p:nvCxnSpPr>
        <p:spPr>
          <a:xfrm flipH="1" flipV="1">
            <a:off x="7876862" y="1559125"/>
            <a:ext cx="224958" cy="29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箭頭接點 31">
            <a:extLst>
              <a:ext uri="{FF2B5EF4-FFF2-40B4-BE49-F238E27FC236}">
                <a16:creationId xmlns:a16="http://schemas.microsoft.com/office/drawing/2014/main" id="{FCAFCE13-C44A-0940-9C78-A0148A4E2030}"/>
              </a:ext>
            </a:extLst>
          </p:cNvPr>
          <p:cNvCxnSpPr>
            <a:cxnSpLocks/>
          </p:cNvCxnSpPr>
          <p:nvPr/>
        </p:nvCxnSpPr>
        <p:spPr>
          <a:xfrm flipH="1" flipV="1">
            <a:off x="7867845" y="2548309"/>
            <a:ext cx="224958" cy="29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48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4374FB-0BDE-344C-A4AA-6DFD68975243}"/>
              </a:ext>
            </a:extLst>
          </p:cNvPr>
          <p:cNvSpPr>
            <a:spLocks noGrp="1"/>
          </p:cNvSpPr>
          <p:nvPr>
            <p:ph type="title"/>
          </p:nvPr>
        </p:nvSpPr>
        <p:spPr/>
        <p:txBody>
          <a:bodyPr>
            <a:noAutofit/>
          </a:bodyPr>
          <a:lstStyle/>
          <a:p>
            <a:r>
              <a:rPr kumimoji="1" lang="en-US" altLang="zh-TW" sz="2400" dirty="0"/>
              <a:t>Viewport Transformation (Clip to Screen Space)</a:t>
            </a:r>
            <a:endParaRPr kumimoji="1" lang="zh-TW" altLang="en-US" sz="2400" dirty="0"/>
          </a:p>
        </p:txBody>
      </p:sp>
      <p:sp>
        <p:nvSpPr>
          <p:cNvPr id="3" name="內容版面配置區 2">
            <a:extLst>
              <a:ext uri="{FF2B5EF4-FFF2-40B4-BE49-F238E27FC236}">
                <a16:creationId xmlns:a16="http://schemas.microsoft.com/office/drawing/2014/main" id="{FD63E16F-6CCD-0D46-9B67-096E9B1359AB}"/>
              </a:ext>
            </a:extLst>
          </p:cNvPr>
          <p:cNvSpPr>
            <a:spLocks noGrp="1"/>
          </p:cNvSpPr>
          <p:nvPr>
            <p:ph idx="1"/>
          </p:nvPr>
        </p:nvSpPr>
        <p:spPr/>
        <p:txBody>
          <a:bodyPr>
            <a:normAutofit/>
          </a:bodyPr>
          <a:lstStyle/>
          <a:p>
            <a:r>
              <a:rPr kumimoji="1" lang="en-US" altLang="zh-TW" sz="2000" dirty="0"/>
              <a:t>Question: when a distortion happens?</a:t>
            </a:r>
          </a:p>
          <a:p>
            <a:pPr lvl="1"/>
            <a:r>
              <a:rPr kumimoji="1" lang="en-US" altLang="zh-TW" sz="2000" b="1" dirty="0"/>
              <a:t>Clip space x-y plane in view space </a:t>
            </a:r>
            <a:r>
              <a:rPr kumimoji="1" lang="en-US" altLang="zh-TW" sz="2000" dirty="0"/>
              <a:t>and viewport have different aspect ratio</a:t>
            </a:r>
          </a:p>
          <a:p>
            <a:r>
              <a:rPr kumimoji="1" lang="en-US" altLang="zh-TW" sz="2000" dirty="0"/>
              <a:t>What is “</a:t>
            </a:r>
            <a:r>
              <a:rPr kumimoji="1" lang="en-US" altLang="zh-TW" sz="2000" b="1" dirty="0"/>
              <a:t>clip space x-y plane in view space </a:t>
            </a:r>
            <a:r>
              <a:rPr kumimoji="1" lang="en-US" altLang="zh-TW" sz="2000" dirty="0"/>
              <a:t>”?</a:t>
            </a:r>
          </a:p>
          <a:p>
            <a:pPr lvl="1"/>
            <a:endParaRPr kumimoji="1" lang="zh-TW" altLang="en-US" sz="2000" dirty="0"/>
          </a:p>
        </p:txBody>
      </p:sp>
      <p:grpSp>
        <p:nvGrpSpPr>
          <p:cNvPr id="7" name="群組 6">
            <a:extLst>
              <a:ext uri="{FF2B5EF4-FFF2-40B4-BE49-F238E27FC236}">
                <a16:creationId xmlns:a16="http://schemas.microsoft.com/office/drawing/2014/main" id="{D3AA7481-48E1-0D46-809E-FA100182FCC2}"/>
              </a:ext>
            </a:extLst>
          </p:cNvPr>
          <p:cNvGrpSpPr/>
          <p:nvPr/>
        </p:nvGrpSpPr>
        <p:grpSpPr>
          <a:xfrm>
            <a:off x="6625087" y="2580116"/>
            <a:ext cx="2430133" cy="2424043"/>
            <a:chOff x="5682166" y="1846053"/>
            <a:chExt cx="3157393" cy="3149480"/>
          </a:xfrm>
        </p:grpSpPr>
        <p:pic>
          <p:nvPicPr>
            <p:cNvPr id="5" name="圖片 4">
              <a:extLst>
                <a:ext uri="{FF2B5EF4-FFF2-40B4-BE49-F238E27FC236}">
                  <a16:creationId xmlns:a16="http://schemas.microsoft.com/office/drawing/2014/main" id="{9D31E9B0-A8C6-D247-B072-C8F6342E2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2166" y="1846053"/>
              <a:ext cx="3157393" cy="3149480"/>
            </a:xfrm>
            <a:prstGeom prst="rect">
              <a:avLst/>
            </a:prstGeom>
          </p:spPr>
        </p:pic>
        <p:sp>
          <p:nvSpPr>
            <p:cNvPr id="6" name="矩形 5">
              <a:extLst>
                <a:ext uri="{FF2B5EF4-FFF2-40B4-BE49-F238E27FC236}">
                  <a16:creationId xmlns:a16="http://schemas.microsoft.com/office/drawing/2014/main" id="{BF5B26E7-897D-6D43-AA73-CBEB706BCCED}"/>
                </a:ext>
              </a:extLst>
            </p:cNvPr>
            <p:cNvSpPr/>
            <p:nvPr/>
          </p:nvSpPr>
          <p:spPr>
            <a:xfrm>
              <a:off x="6235227" y="1915061"/>
              <a:ext cx="1287005" cy="1639021"/>
            </a:xfrm>
            <a:prstGeom prst="rect">
              <a:avLst/>
            </a:prstGeom>
            <a:noFill/>
            <a:ln w="349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pic>
        <p:nvPicPr>
          <p:cNvPr id="8" name="圖片 7">
            <a:extLst>
              <a:ext uri="{FF2B5EF4-FFF2-40B4-BE49-F238E27FC236}">
                <a16:creationId xmlns:a16="http://schemas.microsoft.com/office/drawing/2014/main" id="{79B8B19E-3936-F845-A1B6-A8618E050CD2}"/>
              </a:ext>
            </a:extLst>
          </p:cNvPr>
          <p:cNvPicPr>
            <a:picLocks noChangeAspect="1"/>
          </p:cNvPicPr>
          <p:nvPr/>
        </p:nvPicPr>
        <p:blipFill>
          <a:blip r:embed="rId3"/>
          <a:stretch>
            <a:fillRect/>
          </a:stretch>
        </p:blipFill>
        <p:spPr>
          <a:xfrm>
            <a:off x="1804958" y="2926891"/>
            <a:ext cx="4138642" cy="2147217"/>
          </a:xfrm>
          <a:prstGeom prst="rect">
            <a:avLst/>
          </a:prstGeom>
        </p:spPr>
      </p:pic>
      <p:sp>
        <p:nvSpPr>
          <p:cNvPr id="10" name="矩形 9">
            <a:extLst>
              <a:ext uri="{FF2B5EF4-FFF2-40B4-BE49-F238E27FC236}">
                <a16:creationId xmlns:a16="http://schemas.microsoft.com/office/drawing/2014/main" id="{EE685575-FC30-0C48-90C9-81C5BDF2C31C}"/>
              </a:ext>
            </a:extLst>
          </p:cNvPr>
          <p:cNvSpPr/>
          <p:nvPr/>
        </p:nvSpPr>
        <p:spPr>
          <a:xfrm>
            <a:off x="3506150" y="4420320"/>
            <a:ext cx="1324642" cy="316643"/>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3" name="文字方塊 12">
            <a:extLst>
              <a:ext uri="{FF2B5EF4-FFF2-40B4-BE49-F238E27FC236}">
                <a16:creationId xmlns:a16="http://schemas.microsoft.com/office/drawing/2014/main" id="{3E9CC61B-8A5F-724D-B8B1-29ACB27C7671}"/>
              </a:ext>
            </a:extLst>
          </p:cNvPr>
          <p:cNvSpPr txBox="1"/>
          <p:nvPr/>
        </p:nvSpPr>
        <p:spPr>
          <a:xfrm>
            <a:off x="2710663" y="2613401"/>
            <a:ext cx="2143215" cy="276999"/>
          </a:xfrm>
          <a:prstGeom prst="rect">
            <a:avLst/>
          </a:prstGeom>
          <a:noFill/>
        </p:spPr>
        <p:txBody>
          <a:bodyPr wrap="none" rtlCol="0">
            <a:spAutoFit/>
          </a:bodyPr>
          <a:lstStyle/>
          <a:p>
            <a:r>
              <a:rPr kumimoji="1" lang="en-US" altLang="zh-TW" sz="1200" dirty="0"/>
              <a:t>Perspective projection example</a:t>
            </a:r>
            <a:endParaRPr kumimoji="1" lang="zh-TW" altLang="en-US" sz="1200" dirty="0"/>
          </a:p>
        </p:txBody>
      </p:sp>
      <p:cxnSp>
        <p:nvCxnSpPr>
          <p:cNvPr id="14" name="直線箭頭接點 13">
            <a:extLst>
              <a:ext uri="{FF2B5EF4-FFF2-40B4-BE49-F238E27FC236}">
                <a16:creationId xmlns:a16="http://schemas.microsoft.com/office/drawing/2014/main" id="{F4098029-EBCC-CE45-A944-D9ED9A2D3BFD}"/>
              </a:ext>
            </a:extLst>
          </p:cNvPr>
          <p:cNvCxnSpPr>
            <a:cxnSpLocks/>
          </p:cNvCxnSpPr>
          <p:nvPr/>
        </p:nvCxnSpPr>
        <p:spPr>
          <a:xfrm flipH="1">
            <a:off x="4325264" y="2494552"/>
            <a:ext cx="1690358" cy="188927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36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4374FB-0BDE-344C-A4AA-6DFD68975243}"/>
              </a:ext>
            </a:extLst>
          </p:cNvPr>
          <p:cNvSpPr>
            <a:spLocks noGrp="1"/>
          </p:cNvSpPr>
          <p:nvPr>
            <p:ph type="title"/>
          </p:nvPr>
        </p:nvSpPr>
        <p:spPr/>
        <p:txBody>
          <a:bodyPr>
            <a:noAutofit/>
          </a:bodyPr>
          <a:lstStyle/>
          <a:p>
            <a:r>
              <a:rPr kumimoji="1" lang="en-US" altLang="zh-TW" sz="2400" dirty="0"/>
              <a:t>Viewport Transformation (Clip to Screen Space)</a:t>
            </a:r>
            <a:endParaRPr kumimoji="1" lang="zh-TW" altLang="en-US" sz="2400" dirty="0"/>
          </a:p>
        </p:txBody>
      </p:sp>
      <p:sp>
        <p:nvSpPr>
          <p:cNvPr id="3" name="內容版面配置區 2">
            <a:extLst>
              <a:ext uri="{FF2B5EF4-FFF2-40B4-BE49-F238E27FC236}">
                <a16:creationId xmlns:a16="http://schemas.microsoft.com/office/drawing/2014/main" id="{FD63E16F-6CCD-0D46-9B67-096E9B1359AB}"/>
              </a:ext>
            </a:extLst>
          </p:cNvPr>
          <p:cNvSpPr>
            <a:spLocks noGrp="1"/>
          </p:cNvSpPr>
          <p:nvPr>
            <p:ph idx="1"/>
          </p:nvPr>
        </p:nvSpPr>
        <p:spPr/>
        <p:txBody>
          <a:bodyPr>
            <a:normAutofit/>
          </a:bodyPr>
          <a:lstStyle/>
          <a:p>
            <a:r>
              <a:rPr kumimoji="1" lang="en-US" altLang="zh-TW" sz="1400" dirty="0"/>
              <a:t>So, if the ratio of the “near clip surface” and “viewport” are different, you will see a distortion.</a:t>
            </a:r>
          </a:p>
          <a:p>
            <a:r>
              <a:rPr kumimoji="1" lang="en-US" altLang="zh-TW" sz="1400" dirty="0"/>
              <a:t>Usually (not always), we set a 1:1 aspect ration for the near clip surface and use the whole canvas as the viewport</a:t>
            </a:r>
          </a:p>
          <a:p>
            <a:pPr lvl="1"/>
            <a:r>
              <a:rPr kumimoji="1" lang="en-US" altLang="zh-TW" sz="1400" dirty="0"/>
              <a:t>In this case, if the aspect ratio of you canvas is not 1:1, you will see a distortion</a:t>
            </a:r>
            <a:endParaRPr kumimoji="1" lang="zh-TW" altLang="en-US" sz="1400" dirty="0"/>
          </a:p>
        </p:txBody>
      </p:sp>
      <p:grpSp>
        <p:nvGrpSpPr>
          <p:cNvPr id="7" name="群組 6">
            <a:extLst>
              <a:ext uri="{FF2B5EF4-FFF2-40B4-BE49-F238E27FC236}">
                <a16:creationId xmlns:a16="http://schemas.microsoft.com/office/drawing/2014/main" id="{D3AA7481-48E1-0D46-809E-FA100182FCC2}"/>
              </a:ext>
            </a:extLst>
          </p:cNvPr>
          <p:cNvGrpSpPr/>
          <p:nvPr/>
        </p:nvGrpSpPr>
        <p:grpSpPr>
          <a:xfrm>
            <a:off x="6625087" y="2580116"/>
            <a:ext cx="2430133" cy="2424043"/>
            <a:chOff x="5682166" y="1846053"/>
            <a:chExt cx="3157393" cy="3149480"/>
          </a:xfrm>
        </p:grpSpPr>
        <p:pic>
          <p:nvPicPr>
            <p:cNvPr id="5" name="圖片 4">
              <a:extLst>
                <a:ext uri="{FF2B5EF4-FFF2-40B4-BE49-F238E27FC236}">
                  <a16:creationId xmlns:a16="http://schemas.microsoft.com/office/drawing/2014/main" id="{9D31E9B0-A8C6-D247-B072-C8F6342E2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2166" y="1846053"/>
              <a:ext cx="3157393" cy="3149480"/>
            </a:xfrm>
            <a:prstGeom prst="rect">
              <a:avLst/>
            </a:prstGeom>
          </p:spPr>
        </p:pic>
        <p:sp>
          <p:nvSpPr>
            <p:cNvPr id="6" name="矩形 5">
              <a:extLst>
                <a:ext uri="{FF2B5EF4-FFF2-40B4-BE49-F238E27FC236}">
                  <a16:creationId xmlns:a16="http://schemas.microsoft.com/office/drawing/2014/main" id="{BF5B26E7-897D-6D43-AA73-CBEB706BCCED}"/>
                </a:ext>
              </a:extLst>
            </p:cNvPr>
            <p:cNvSpPr/>
            <p:nvPr/>
          </p:nvSpPr>
          <p:spPr>
            <a:xfrm>
              <a:off x="6235227" y="1915061"/>
              <a:ext cx="1287005" cy="1639021"/>
            </a:xfrm>
            <a:prstGeom prst="rect">
              <a:avLst/>
            </a:prstGeom>
            <a:noFill/>
            <a:ln w="349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pic>
        <p:nvPicPr>
          <p:cNvPr id="8" name="圖片 7">
            <a:extLst>
              <a:ext uri="{FF2B5EF4-FFF2-40B4-BE49-F238E27FC236}">
                <a16:creationId xmlns:a16="http://schemas.microsoft.com/office/drawing/2014/main" id="{79B8B19E-3936-F845-A1B6-A8618E050CD2}"/>
              </a:ext>
            </a:extLst>
          </p:cNvPr>
          <p:cNvPicPr>
            <a:picLocks noChangeAspect="1"/>
          </p:cNvPicPr>
          <p:nvPr/>
        </p:nvPicPr>
        <p:blipFill>
          <a:blip r:embed="rId3"/>
          <a:stretch>
            <a:fillRect/>
          </a:stretch>
        </p:blipFill>
        <p:spPr>
          <a:xfrm>
            <a:off x="1804958" y="2926891"/>
            <a:ext cx="4138642" cy="2147217"/>
          </a:xfrm>
          <a:prstGeom prst="rect">
            <a:avLst/>
          </a:prstGeom>
        </p:spPr>
      </p:pic>
      <p:sp>
        <p:nvSpPr>
          <p:cNvPr id="10" name="矩形 9">
            <a:extLst>
              <a:ext uri="{FF2B5EF4-FFF2-40B4-BE49-F238E27FC236}">
                <a16:creationId xmlns:a16="http://schemas.microsoft.com/office/drawing/2014/main" id="{EE685575-FC30-0C48-90C9-81C5BDF2C31C}"/>
              </a:ext>
            </a:extLst>
          </p:cNvPr>
          <p:cNvSpPr/>
          <p:nvPr/>
        </p:nvSpPr>
        <p:spPr>
          <a:xfrm>
            <a:off x="3506150" y="4420320"/>
            <a:ext cx="1324642" cy="316643"/>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3" name="文字方塊 12">
            <a:extLst>
              <a:ext uri="{FF2B5EF4-FFF2-40B4-BE49-F238E27FC236}">
                <a16:creationId xmlns:a16="http://schemas.microsoft.com/office/drawing/2014/main" id="{3E9CC61B-8A5F-724D-B8B1-29ACB27C7671}"/>
              </a:ext>
            </a:extLst>
          </p:cNvPr>
          <p:cNvSpPr txBox="1"/>
          <p:nvPr/>
        </p:nvSpPr>
        <p:spPr>
          <a:xfrm>
            <a:off x="2710663" y="2613401"/>
            <a:ext cx="2143215" cy="276999"/>
          </a:xfrm>
          <a:prstGeom prst="rect">
            <a:avLst/>
          </a:prstGeom>
          <a:noFill/>
        </p:spPr>
        <p:txBody>
          <a:bodyPr wrap="none" rtlCol="0">
            <a:spAutoFit/>
          </a:bodyPr>
          <a:lstStyle/>
          <a:p>
            <a:r>
              <a:rPr kumimoji="1" lang="en-US" altLang="zh-TW" sz="1200" dirty="0"/>
              <a:t>Perspective projection example</a:t>
            </a:r>
            <a:endParaRPr kumimoji="1" lang="zh-TW" altLang="en-US" sz="1200" dirty="0"/>
          </a:p>
        </p:txBody>
      </p:sp>
    </p:spTree>
    <p:extLst>
      <p:ext uri="{BB962C8B-B14F-4D97-AF65-F5344CB8AC3E}">
        <p14:creationId xmlns:p14="http://schemas.microsoft.com/office/powerpoint/2010/main" val="29368271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3AA63C-C1C4-724A-9988-F6278599E9A5}"/>
              </a:ext>
            </a:extLst>
          </p:cNvPr>
          <p:cNvSpPr>
            <a:spLocks noGrp="1"/>
          </p:cNvSpPr>
          <p:nvPr>
            <p:ph type="title"/>
          </p:nvPr>
        </p:nvSpPr>
        <p:spPr/>
        <p:txBody>
          <a:bodyPr/>
          <a:lstStyle/>
          <a:p>
            <a:r>
              <a:rPr kumimoji="1" lang="en-US" altLang="zh-TW" dirty="0" err="1"/>
              <a:t>gl.viewport</a:t>
            </a:r>
            <a:r>
              <a:rPr kumimoji="1" lang="en-US" altLang="zh-TW" dirty="0"/>
              <a:t>(x, y, width, height)</a:t>
            </a:r>
            <a:endParaRPr kumimoji="1" lang="zh-TW" altLang="en-US" dirty="0"/>
          </a:p>
        </p:txBody>
      </p:sp>
      <p:sp>
        <p:nvSpPr>
          <p:cNvPr id="3" name="內容版面配置區 2">
            <a:extLst>
              <a:ext uri="{FF2B5EF4-FFF2-40B4-BE49-F238E27FC236}">
                <a16:creationId xmlns:a16="http://schemas.microsoft.com/office/drawing/2014/main" id="{0D4CA123-3F39-534D-8E82-B989F5CF23B7}"/>
              </a:ext>
            </a:extLst>
          </p:cNvPr>
          <p:cNvSpPr>
            <a:spLocks noGrp="1"/>
          </p:cNvSpPr>
          <p:nvPr>
            <p:ph idx="1"/>
          </p:nvPr>
        </p:nvSpPr>
        <p:spPr/>
        <p:txBody>
          <a:bodyPr/>
          <a:lstStyle/>
          <a:p>
            <a:r>
              <a:rPr kumimoji="1" lang="en" altLang="zh-TW" sz="1800" dirty="0">
                <a:hlinkClick r:id="rId2"/>
              </a:rPr>
              <a:t>https://developer.mozilla.org/en-US/docs/Web/API/WebGLRenderingContext/viewport</a:t>
            </a:r>
            <a:endParaRPr kumimoji="1" lang="en" altLang="zh-TW" sz="1800" dirty="0"/>
          </a:p>
          <a:p>
            <a:r>
              <a:rPr kumimoji="1" lang="en-US" altLang="zh-TW" sz="2000" dirty="0"/>
              <a:t>Unit of x, y, width, height: pixels of the canvas</a:t>
            </a:r>
          </a:p>
          <a:p>
            <a:r>
              <a:rPr kumimoji="1" lang="en-US" altLang="zh-TW" sz="2000" dirty="0"/>
              <a:t>Left bottom corner is (0,0)</a:t>
            </a:r>
            <a:endParaRPr kumimoji="1" lang="zh-TW" altLang="en-US" sz="2000" dirty="0"/>
          </a:p>
        </p:txBody>
      </p:sp>
      <p:grpSp>
        <p:nvGrpSpPr>
          <p:cNvPr id="14" name="群組 13">
            <a:extLst>
              <a:ext uri="{FF2B5EF4-FFF2-40B4-BE49-F238E27FC236}">
                <a16:creationId xmlns:a16="http://schemas.microsoft.com/office/drawing/2014/main" id="{B87C235A-8274-704B-BB3E-9B1EE28B73FF}"/>
              </a:ext>
            </a:extLst>
          </p:cNvPr>
          <p:cNvGrpSpPr/>
          <p:nvPr/>
        </p:nvGrpSpPr>
        <p:grpSpPr>
          <a:xfrm>
            <a:off x="6030942" y="2322725"/>
            <a:ext cx="2508996" cy="2444271"/>
            <a:chOff x="5151607" y="2087592"/>
            <a:chExt cx="3005975" cy="2928429"/>
          </a:xfrm>
        </p:grpSpPr>
        <p:pic>
          <p:nvPicPr>
            <p:cNvPr id="5" name="圖片 4">
              <a:extLst>
                <a:ext uri="{FF2B5EF4-FFF2-40B4-BE49-F238E27FC236}">
                  <a16:creationId xmlns:a16="http://schemas.microsoft.com/office/drawing/2014/main" id="{75B38687-8718-544A-B375-C18D17286B27}"/>
                </a:ext>
              </a:extLst>
            </p:cNvPr>
            <p:cNvPicPr>
              <a:picLocks noChangeAspect="1"/>
            </p:cNvPicPr>
            <p:nvPr/>
          </p:nvPicPr>
          <p:blipFill rotWithShape="1">
            <a:blip r:embed="rId3">
              <a:extLst>
                <a:ext uri="{28A0092B-C50C-407E-A947-70E740481C1C}">
                  <a14:useLocalDpi xmlns:a14="http://schemas.microsoft.com/office/drawing/2010/main" val="0"/>
                </a:ext>
              </a:extLst>
            </a:blip>
            <a:srcRect l="50074"/>
            <a:stretch/>
          </p:blipFill>
          <p:spPr>
            <a:xfrm>
              <a:off x="5151607" y="2089392"/>
              <a:ext cx="2997571" cy="2926629"/>
            </a:xfrm>
            <a:prstGeom prst="rect">
              <a:avLst/>
            </a:prstGeom>
          </p:spPr>
        </p:pic>
        <p:sp>
          <p:nvSpPr>
            <p:cNvPr id="6" name="矩形 5">
              <a:extLst>
                <a:ext uri="{FF2B5EF4-FFF2-40B4-BE49-F238E27FC236}">
                  <a16:creationId xmlns:a16="http://schemas.microsoft.com/office/drawing/2014/main" id="{02E91FD5-D4BA-0F44-8562-23AD27656F76}"/>
                </a:ext>
              </a:extLst>
            </p:cNvPr>
            <p:cNvSpPr/>
            <p:nvPr/>
          </p:nvSpPr>
          <p:spPr>
            <a:xfrm>
              <a:off x="5151609" y="2087592"/>
              <a:ext cx="3005972" cy="5865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B7B06630-496E-0B4A-903D-41CCEF67C0C7}"/>
                </a:ext>
              </a:extLst>
            </p:cNvPr>
            <p:cNvSpPr/>
            <p:nvPr/>
          </p:nvSpPr>
          <p:spPr>
            <a:xfrm>
              <a:off x="5151611" y="4265662"/>
              <a:ext cx="2997568" cy="7503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DF7A204B-C77D-3145-96E7-69BAEE673AA8}"/>
                </a:ext>
              </a:extLst>
            </p:cNvPr>
            <p:cNvSpPr/>
            <p:nvPr/>
          </p:nvSpPr>
          <p:spPr>
            <a:xfrm>
              <a:off x="5151610" y="2593077"/>
              <a:ext cx="300284" cy="16725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8C288FA9-DB6E-264D-AA48-9006299DE2CB}"/>
                </a:ext>
              </a:extLst>
            </p:cNvPr>
            <p:cNvSpPr/>
            <p:nvPr/>
          </p:nvSpPr>
          <p:spPr>
            <a:xfrm>
              <a:off x="7842829" y="2633633"/>
              <a:ext cx="314753" cy="16725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15" name="直線箭頭接點 14">
            <a:extLst>
              <a:ext uri="{FF2B5EF4-FFF2-40B4-BE49-F238E27FC236}">
                <a16:creationId xmlns:a16="http://schemas.microsoft.com/office/drawing/2014/main" id="{EC8579DE-9DC8-164C-8D58-F10701C832FB}"/>
              </a:ext>
            </a:extLst>
          </p:cNvPr>
          <p:cNvCxnSpPr>
            <a:cxnSpLocks/>
          </p:cNvCxnSpPr>
          <p:nvPr/>
        </p:nvCxnSpPr>
        <p:spPr>
          <a:xfrm>
            <a:off x="5944714" y="4854582"/>
            <a:ext cx="25882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箭頭接點 19">
            <a:extLst>
              <a:ext uri="{FF2B5EF4-FFF2-40B4-BE49-F238E27FC236}">
                <a16:creationId xmlns:a16="http://schemas.microsoft.com/office/drawing/2014/main" id="{9CC0D9AD-F6FD-CD48-9EA5-13F31C840D85}"/>
              </a:ext>
            </a:extLst>
          </p:cNvPr>
          <p:cNvCxnSpPr>
            <a:cxnSpLocks/>
          </p:cNvCxnSpPr>
          <p:nvPr/>
        </p:nvCxnSpPr>
        <p:spPr>
          <a:xfrm flipV="1">
            <a:off x="5944714" y="2322725"/>
            <a:ext cx="0" cy="253185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DC74AE17-659F-9340-B77D-29CE33039FD9}"/>
              </a:ext>
            </a:extLst>
          </p:cNvPr>
          <p:cNvSpPr txBox="1"/>
          <p:nvPr/>
        </p:nvSpPr>
        <p:spPr>
          <a:xfrm>
            <a:off x="8477124" y="4729644"/>
            <a:ext cx="284052" cy="369332"/>
          </a:xfrm>
          <a:prstGeom prst="rect">
            <a:avLst/>
          </a:prstGeom>
          <a:noFill/>
        </p:spPr>
        <p:txBody>
          <a:bodyPr wrap="none" rtlCol="0">
            <a:spAutoFit/>
          </a:bodyPr>
          <a:lstStyle/>
          <a:p>
            <a:r>
              <a:rPr kumimoji="1" lang="en-US" altLang="zh-TW" dirty="0"/>
              <a:t>x</a:t>
            </a:r>
            <a:endParaRPr kumimoji="1" lang="zh-TW" altLang="en-US" dirty="0"/>
          </a:p>
        </p:txBody>
      </p:sp>
      <p:sp>
        <p:nvSpPr>
          <p:cNvPr id="24" name="文字方塊 23">
            <a:extLst>
              <a:ext uri="{FF2B5EF4-FFF2-40B4-BE49-F238E27FC236}">
                <a16:creationId xmlns:a16="http://schemas.microsoft.com/office/drawing/2014/main" id="{D194F7CE-8452-9C4A-ACF6-4BB7E4473385}"/>
              </a:ext>
            </a:extLst>
          </p:cNvPr>
          <p:cNvSpPr txBox="1"/>
          <p:nvPr/>
        </p:nvSpPr>
        <p:spPr>
          <a:xfrm>
            <a:off x="5617548" y="2196385"/>
            <a:ext cx="288862" cy="369332"/>
          </a:xfrm>
          <a:prstGeom prst="rect">
            <a:avLst/>
          </a:prstGeom>
          <a:noFill/>
        </p:spPr>
        <p:txBody>
          <a:bodyPr wrap="none" rtlCol="0">
            <a:spAutoFit/>
          </a:bodyPr>
          <a:lstStyle/>
          <a:p>
            <a:r>
              <a:rPr kumimoji="1" lang="en-US" altLang="zh-TW" dirty="0"/>
              <a:t>y</a:t>
            </a:r>
            <a:endParaRPr kumimoji="1" lang="zh-TW" altLang="en-US" dirty="0"/>
          </a:p>
        </p:txBody>
      </p:sp>
      <p:sp>
        <p:nvSpPr>
          <p:cNvPr id="25" name="文字方塊 24">
            <a:extLst>
              <a:ext uri="{FF2B5EF4-FFF2-40B4-BE49-F238E27FC236}">
                <a16:creationId xmlns:a16="http://schemas.microsoft.com/office/drawing/2014/main" id="{AFCA0CEA-595A-674E-86DC-6936451FB4E5}"/>
              </a:ext>
            </a:extLst>
          </p:cNvPr>
          <p:cNvSpPr txBox="1"/>
          <p:nvPr/>
        </p:nvSpPr>
        <p:spPr>
          <a:xfrm>
            <a:off x="5453240" y="4774168"/>
            <a:ext cx="617477" cy="369332"/>
          </a:xfrm>
          <a:prstGeom prst="rect">
            <a:avLst/>
          </a:prstGeom>
          <a:noFill/>
        </p:spPr>
        <p:txBody>
          <a:bodyPr wrap="none" rtlCol="0">
            <a:spAutoFit/>
          </a:bodyPr>
          <a:lstStyle/>
          <a:p>
            <a:r>
              <a:rPr kumimoji="1" lang="en-US" altLang="zh-TW" dirty="0"/>
              <a:t>(0,0)</a:t>
            </a:r>
            <a:endParaRPr kumimoji="1" lang="zh-TW" altLang="en-US" dirty="0"/>
          </a:p>
        </p:txBody>
      </p:sp>
    </p:spTree>
    <p:extLst>
      <p:ext uri="{BB962C8B-B14F-4D97-AF65-F5344CB8AC3E}">
        <p14:creationId xmlns:p14="http://schemas.microsoft.com/office/powerpoint/2010/main" val="11094671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125C44-913C-3C40-AABF-602C140FA2A7}"/>
              </a:ext>
            </a:extLst>
          </p:cNvPr>
          <p:cNvSpPr>
            <a:spLocks noGrp="1"/>
          </p:cNvSpPr>
          <p:nvPr>
            <p:ph type="title"/>
          </p:nvPr>
        </p:nvSpPr>
        <p:spPr/>
        <p:txBody>
          <a:bodyPr/>
          <a:lstStyle/>
          <a:p>
            <a:r>
              <a:rPr kumimoji="1" lang="en-US" altLang="zh-TW" dirty="0"/>
              <a:t>Example (Ex05-5)</a:t>
            </a:r>
            <a:endParaRPr kumimoji="1" lang="zh-TW" altLang="en-US" dirty="0"/>
          </a:p>
        </p:txBody>
      </p:sp>
      <p:sp>
        <p:nvSpPr>
          <p:cNvPr id="3" name="內容版面配置區 2">
            <a:extLst>
              <a:ext uri="{FF2B5EF4-FFF2-40B4-BE49-F238E27FC236}">
                <a16:creationId xmlns:a16="http://schemas.microsoft.com/office/drawing/2014/main" id="{22BA47B6-841E-804F-8CD0-703854476BEC}"/>
              </a:ext>
            </a:extLst>
          </p:cNvPr>
          <p:cNvSpPr>
            <a:spLocks noGrp="1"/>
          </p:cNvSpPr>
          <p:nvPr>
            <p:ph idx="1"/>
          </p:nvPr>
        </p:nvSpPr>
        <p:spPr/>
        <p:txBody>
          <a:bodyPr/>
          <a:lstStyle/>
          <a:p>
            <a:r>
              <a:rPr kumimoji="1" lang="en-US" altLang="zh-TW" dirty="0"/>
              <a:t> </a:t>
            </a:r>
            <a:r>
              <a:rPr kumimoji="1" lang="en-US" altLang="zh-TW" sz="2400" dirty="0"/>
              <a:t>Files:</a:t>
            </a:r>
          </a:p>
          <a:p>
            <a:pPr lvl="1"/>
            <a:r>
              <a:rPr kumimoji="1" lang="en-US" altLang="zh-TW" sz="2400" dirty="0" err="1"/>
              <a:t>Index.html</a:t>
            </a:r>
            <a:endParaRPr kumimoji="1" lang="en-US" altLang="zh-TW" sz="2400" dirty="0"/>
          </a:p>
          <a:p>
            <a:pPr lvl="1"/>
            <a:r>
              <a:rPr kumimoji="1" lang="en-US" altLang="zh-TW" sz="2400" dirty="0" err="1"/>
              <a:t>WebGL.js</a:t>
            </a:r>
            <a:endParaRPr kumimoji="1" lang="en-US" altLang="zh-TW" sz="2400" dirty="0"/>
          </a:p>
          <a:p>
            <a:pPr lvl="1"/>
            <a:r>
              <a:rPr kumimoji="1" lang="en-US" altLang="zh-TW" sz="2400" dirty="0" err="1"/>
              <a:t>Cuon-matrix.js</a:t>
            </a:r>
            <a:endParaRPr kumimoji="1" lang="zh-TW" altLang="en-US" sz="2400" dirty="0"/>
          </a:p>
          <a:p>
            <a:endParaRPr kumimoji="1" lang="zh-TW" altLang="en-US" dirty="0"/>
          </a:p>
          <a:p>
            <a:endParaRPr kumimoji="1" lang="zh-TW" altLang="en-US" dirty="0"/>
          </a:p>
        </p:txBody>
      </p:sp>
      <p:pic>
        <p:nvPicPr>
          <p:cNvPr id="6" name="圖片 5">
            <a:extLst>
              <a:ext uri="{FF2B5EF4-FFF2-40B4-BE49-F238E27FC236}">
                <a16:creationId xmlns:a16="http://schemas.microsoft.com/office/drawing/2014/main" id="{6ECC6126-800F-734D-B0EA-5988985426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187" y="1499760"/>
            <a:ext cx="3605590" cy="3545497"/>
          </a:xfrm>
          <a:prstGeom prst="rect">
            <a:avLst/>
          </a:prstGeom>
        </p:spPr>
      </p:pic>
    </p:spTree>
    <p:extLst>
      <p:ext uri="{BB962C8B-B14F-4D97-AF65-F5344CB8AC3E}">
        <p14:creationId xmlns:p14="http://schemas.microsoft.com/office/powerpoint/2010/main" val="1720049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descr="一張含有 文字 的圖片&#10;&#10;自動產生的描述">
            <a:extLst>
              <a:ext uri="{FF2B5EF4-FFF2-40B4-BE49-F238E27FC236}">
                <a16:creationId xmlns:a16="http://schemas.microsoft.com/office/drawing/2014/main" id="{B4F96B35-5743-174C-9189-7B50136C4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0358" y="0"/>
            <a:ext cx="3578087" cy="5143500"/>
          </a:xfrm>
          <a:prstGeom prst="rect">
            <a:avLst/>
          </a:prstGeom>
        </p:spPr>
      </p:pic>
      <p:sp>
        <p:nvSpPr>
          <p:cNvPr id="2" name="標題 1">
            <a:extLst>
              <a:ext uri="{FF2B5EF4-FFF2-40B4-BE49-F238E27FC236}">
                <a16:creationId xmlns:a16="http://schemas.microsoft.com/office/drawing/2014/main" id="{4539BED3-B5A1-0A44-BF25-EC79379EDD58}"/>
              </a:ext>
            </a:extLst>
          </p:cNvPr>
          <p:cNvSpPr>
            <a:spLocks noGrp="1"/>
          </p:cNvSpPr>
          <p:nvPr>
            <p:ph type="title"/>
          </p:nvPr>
        </p:nvSpPr>
        <p:spPr/>
        <p:txBody>
          <a:bodyPr/>
          <a:lstStyle/>
          <a:p>
            <a:r>
              <a:rPr kumimoji="1" lang="en-US" altLang="zh-TW" dirty="0"/>
              <a:t>Example (Ex05-5)</a:t>
            </a:r>
            <a:endParaRPr kumimoji="1" lang="zh-TW" altLang="en-US" dirty="0"/>
          </a:p>
        </p:txBody>
      </p:sp>
      <p:sp>
        <p:nvSpPr>
          <p:cNvPr id="3" name="內容版面配置區 2">
            <a:extLst>
              <a:ext uri="{FF2B5EF4-FFF2-40B4-BE49-F238E27FC236}">
                <a16:creationId xmlns:a16="http://schemas.microsoft.com/office/drawing/2014/main" id="{18AF5FEE-652B-D940-8644-91C32B743442}"/>
              </a:ext>
            </a:extLst>
          </p:cNvPr>
          <p:cNvSpPr>
            <a:spLocks noGrp="1"/>
          </p:cNvSpPr>
          <p:nvPr>
            <p:ph idx="1"/>
          </p:nvPr>
        </p:nvSpPr>
        <p:spPr>
          <a:xfrm>
            <a:off x="1732937" y="1143000"/>
            <a:ext cx="3687422" cy="3545497"/>
          </a:xfrm>
        </p:spPr>
        <p:txBody>
          <a:bodyPr/>
          <a:lstStyle/>
          <a:p>
            <a:pPr marL="0" indent="0">
              <a:buNone/>
            </a:pPr>
            <a:r>
              <a:rPr kumimoji="1" lang="en-US" altLang="zh-TW" dirty="0"/>
              <a:t>main() in </a:t>
            </a:r>
            <a:r>
              <a:rPr kumimoji="1" lang="en-US" altLang="zh-TW" dirty="0" err="1"/>
              <a:t>WebGL.js</a:t>
            </a:r>
            <a:endParaRPr kumimoji="1" lang="en-US" altLang="zh-TW" dirty="0"/>
          </a:p>
          <a:p>
            <a:pPr marL="0" indent="0">
              <a:buNone/>
            </a:pPr>
            <a:endParaRPr kumimoji="1" lang="en-US" altLang="zh-TW" dirty="0"/>
          </a:p>
          <a:p>
            <a:pPr marL="0" indent="0">
              <a:buNone/>
            </a:pPr>
            <a:r>
              <a:rPr kumimoji="1" lang="en-US" altLang="zh-TW" sz="1800" dirty="0"/>
              <a:t>You see smaller triangles just because we map the clip space to a smaller screen region </a:t>
            </a:r>
            <a:endParaRPr kumimoji="1" lang="zh-TW" altLang="en-US" sz="1800" dirty="0"/>
          </a:p>
        </p:txBody>
      </p:sp>
      <p:sp>
        <p:nvSpPr>
          <p:cNvPr id="6" name="矩形 5">
            <a:extLst>
              <a:ext uri="{FF2B5EF4-FFF2-40B4-BE49-F238E27FC236}">
                <a16:creationId xmlns:a16="http://schemas.microsoft.com/office/drawing/2014/main" id="{F2E1D6DF-3F82-924A-A91C-4B01952DD3C0}"/>
              </a:ext>
            </a:extLst>
          </p:cNvPr>
          <p:cNvSpPr/>
          <p:nvPr/>
        </p:nvSpPr>
        <p:spPr>
          <a:xfrm>
            <a:off x="5539031" y="1876624"/>
            <a:ext cx="2788810" cy="201558"/>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3561300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5844EF-9810-D547-925E-4C9BE3B77D52}"/>
              </a:ext>
            </a:extLst>
          </p:cNvPr>
          <p:cNvSpPr>
            <a:spLocks noGrp="1"/>
          </p:cNvSpPr>
          <p:nvPr>
            <p:ph type="title"/>
          </p:nvPr>
        </p:nvSpPr>
        <p:spPr/>
        <p:txBody>
          <a:bodyPr/>
          <a:lstStyle/>
          <a:p>
            <a:r>
              <a:rPr kumimoji="1" lang="en-US" altLang="zh-TW" dirty="0"/>
              <a:t>Let’s try and think (5mins)</a:t>
            </a:r>
            <a:endParaRPr kumimoji="1" lang="zh-TW" altLang="en-US" dirty="0"/>
          </a:p>
        </p:txBody>
      </p:sp>
      <p:sp>
        <p:nvSpPr>
          <p:cNvPr id="3" name="內容版面配置區 2">
            <a:extLst>
              <a:ext uri="{FF2B5EF4-FFF2-40B4-BE49-F238E27FC236}">
                <a16:creationId xmlns:a16="http://schemas.microsoft.com/office/drawing/2014/main" id="{A2B4C055-0015-B841-A378-7CE2C507EA98}"/>
              </a:ext>
            </a:extLst>
          </p:cNvPr>
          <p:cNvSpPr>
            <a:spLocks noGrp="1"/>
          </p:cNvSpPr>
          <p:nvPr>
            <p:ph idx="1"/>
          </p:nvPr>
        </p:nvSpPr>
        <p:spPr>
          <a:xfrm>
            <a:off x="1732936" y="1143000"/>
            <a:ext cx="7222138" cy="3545497"/>
          </a:xfrm>
        </p:spPr>
        <p:txBody>
          <a:bodyPr>
            <a:noAutofit/>
          </a:bodyPr>
          <a:lstStyle/>
          <a:p>
            <a:r>
              <a:rPr kumimoji="1" lang="en-US" altLang="zh-TW" sz="2000" dirty="0"/>
              <a:t>Try to </a:t>
            </a:r>
          </a:p>
          <a:p>
            <a:pPr lvl="1"/>
            <a:r>
              <a:rPr kumimoji="1" lang="en-US" altLang="zh-TW" sz="1800" dirty="0"/>
              <a:t>Change the canvas height to 200 (in </a:t>
            </a:r>
            <a:r>
              <a:rPr kumimoji="1" lang="en-US" altLang="zh-TW" sz="1800" dirty="0" err="1"/>
              <a:t>index.html</a:t>
            </a:r>
            <a:r>
              <a:rPr kumimoji="1" lang="en-US" altLang="zh-TW" sz="1800" dirty="0"/>
              <a:t>)</a:t>
            </a:r>
          </a:p>
          <a:p>
            <a:pPr lvl="1"/>
            <a:r>
              <a:rPr kumimoji="1" lang="en-US" altLang="zh-TW" sz="2000" dirty="0"/>
              <a:t>and viewport() to </a:t>
            </a:r>
            <a:r>
              <a:rPr lang="en" altLang="zh-TW" sz="1800" dirty="0" err="1"/>
              <a:t>gl.viewport</a:t>
            </a:r>
            <a:r>
              <a:rPr lang="en" altLang="zh-TW" sz="1800" dirty="0"/>
              <a:t>(0, 0, </a:t>
            </a:r>
            <a:r>
              <a:rPr lang="en" altLang="zh-TW" sz="1800" dirty="0" err="1"/>
              <a:t>canvas.width</a:t>
            </a:r>
            <a:r>
              <a:rPr lang="en" altLang="zh-TW" sz="1800" dirty="0"/>
              <a:t>, </a:t>
            </a:r>
            <a:r>
              <a:rPr lang="en" altLang="zh-TW" sz="1800" dirty="0" err="1"/>
              <a:t>canvas.height</a:t>
            </a:r>
            <a:r>
              <a:rPr lang="en" altLang="zh-TW" sz="1800" dirty="0"/>
              <a:t>);</a:t>
            </a:r>
          </a:p>
          <a:p>
            <a:pPr lvl="1"/>
            <a:r>
              <a:rPr lang="en" altLang="zh-TW" sz="1800" dirty="0"/>
              <a:t>and </a:t>
            </a:r>
            <a:r>
              <a:rPr lang="en" altLang="zh-TW" sz="1800" dirty="0" err="1"/>
              <a:t>setPerspective</a:t>
            </a:r>
            <a:r>
              <a:rPr lang="en" altLang="zh-TW" sz="1800" dirty="0"/>
              <a:t>() to </a:t>
            </a:r>
            <a:r>
              <a:rPr lang="en" altLang="zh-TW" sz="1800" dirty="0" err="1"/>
              <a:t>projMatrix.setPerspective</a:t>
            </a:r>
            <a:r>
              <a:rPr lang="en" altLang="zh-TW" sz="1800" dirty="0"/>
              <a:t>(30, </a:t>
            </a:r>
            <a:r>
              <a:rPr lang="en" altLang="zh-TW" sz="1800" b="1" dirty="0"/>
              <a:t>1</a:t>
            </a:r>
            <a:r>
              <a:rPr lang="en" altLang="zh-TW" sz="1800" dirty="0"/>
              <a:t>, 1, 100);</a:t>
            </a:r>
          </a:p>
          <a:p>
            <a:pPr lvl="1"/>
            <a:r>
              <a:rPr lang="en" altLang="zh-TW" sz="1800" dirty="0"/>
              <a:t>Then, run it</a:t>
            </a:r>
          </a:p>
          <a:p>
            <a:pPr lvl="1"/>
            <a:endParaRPr lang="en" altLang="zh-TW" sz="1800" dirty="0"/>
          </a:p>
          <a:p>
            <a:r>
              <a:rPr lang="en" altLang="zh-TW" sz="1800" dirty="0"/>
              <a:t>Does the result match your understanding?</a:t>
            </a:r>
          </a:p>
          <a:p>
            <a:endParaRPr lang="en" altLang="zh-TW" sz="1800" dirty="0"/>
          </a:p>
          <a:p>
            <a:r>
              <a:rPr lang="en" altLang="zh-TW" sz="1800" dirty="0"/>
              <a:t>From the original code of Ex05-5, change </a:t>
            </a:r>
            <a:r>
              <a:rPr lang="en" altLang="zh-TW" sz="1800" dirty="0" err="1"/>
              <a:t>setLookAt</a:t>
            </a:r>
            <a:r>
              <a:rPr lang="en" altLang="zh-TW" sz="1800" dirty="0"/>
              <a:t>() to </a:t>
            </a:r>
            <a:r>
              <a:rPr lang="en" altLang="zh-TW" sz="1800" dirty="0" err="1"/>
              <a:t>setLookAt</a:t>
            </a:r>
            <a:r>
              <a:rPr lang="en" altLang="zh-TW" sz="1800" dirty="0"/>
              <a:t>(0, 0, -6, 0, 0, 100, 0, 1, 0);</a:t>
            </a:r>
          </a:p>
          <a:p>
            <a:pPr lvl="1"/>
            <a:r>
              <a:rPr lang="en" altLang="zh-TW" sz="1800" dirty="0"/>
              <a:t>Looks like something wrong?</a:t>
            </a:r>
          </a:p>
          <a:p>
            <a:endParaRPr lang="en" altLang="zh-TW" sz="1800" dirty="0"/>
          </a:p>
          <a:p>
            <a:pPr lvl="1"/>
            <a:endParaRPr lang="en" altLang="zh-TW" sz="1800" dirty="0"/>
          </a:p>
          <a:p>
            <a:pPr lvl="1"/>
            <a:endParaRPr lang="en" altLang="zh-TW" sz="1800" dirty="0"/>
          </a:p>
          <a:p>
            <a:pPr lvl="1"/>
            <a:endParaRPr lang="en" altLang="zh-TW" dirty="0"/>
          </a:p>
          <a:p>
            <a:pPr lvl="1"/>
            <a:endParaRPr lang="en" altLang="zh-TW" sz="2000" dirty="0"/>
          </a:p>
          <a:p>
            <a:pPr lvl="1"/>
            <a:endParaRPr kumimoji="1" lang="en-US" altLang="zh-TW" sz="1600" dirty="0"/>
          </a:p>
        </p:txBody>
      </p:sp>
    </p:spTree>
    <p:extLst>
      <p:ext uri="{BB962C8B-B14F-4D97-AF65-F5344CB8AC3E}">
        <p14:creationId xmlns:p14="http://schemas.microsoft.com/office/powerpoint/2010/main" val="1226351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D897E-D8A1-0540-9C11-6CD745D2DBA0}"/>
              </a:ext>
            </a:extLst>
          </p:cNvPr>
          <p:cNvSpPr>
            <a:spLocks noGrp="1"/>
          </p:cNvSpPr>
          <p:nvPr>
            <p:ph type="title"/>
          </p:nvPr>
        </p:nvSpPr>
        <p:spPr/>
        <p:txBody>
          <a:bodyPr/>
          <a:lstStyle/>
          <a:p>
            <a:r>
              <a:rPr kumimoji="1" lang="en-US" altLang="zh-TW" dirty="0"/>
              <a:t>Coordinate System (Space)</a:t>
            </a:r>
            <a:endParaRPr kumimoji="1" lang="zh-TW" altLang="en-US" dirty="0"/>
          </a:p>
        </p:txBody>
      </p:sp>
      <p:pic>
        <p:nvPicPr>
          <p:cNvPr id="10242" name="Picture 2">
            <a:extLst>
              <a:ext uri="{FF2B5EF4-FFF2-40B4-BE49-F238E27FC236}">
                <a16:creationId xmlns:a16="http://schemas.microsoft.com/office/drawing/2014/main" id="{62BA34B9-6213-6F4C-B6CA-64D0CCAEC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990" y="1420722"/>
            <a:ext cx="6598302" cy="324989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296277D1-9579-7D46-87EA-2877737655F9}"/>
              </a:ext>
            </a:extLst>
          </p:cNvPr>
          <p:cNvSpPr txBox="1"/>
          <p:nvPr/>
        </p:nvSpPr>
        <p:spPr>
          <a:xfrm>
            <a:off x="5137141" y="4770474"/>
            <a:ext cx="3945311" cy="400110"/>
          </a:xfrm>
          <a:prstGeom prst="rect">
            <a:avLst/>
          </a:prstGeom>
          <a:noFill/>
        </p:spPr>
        <p:txBody>
          <a:bodyPr wrap="none" rtlCol="0">
            <a:spAutoFit/>
          </a:bodyPr>
          <a:lstStyle/>
          <a:p>
            <a:r>
              <a:rPr kumimoji="1" lang="en" altLang="zh-TW" sz="1000" dirty="0">
                <a:hlinkClick r:id="rId4"/>
              </a:rPr>
              <a:t>https://learnopengl.com/Getting-started/Coordinate-Systems</a:t>
            </a:r>
            <a:endParaRPr kumimoji="1" lang="en" altLang="zh-TW" sz="1000" dirty="0"/>
          </a:p>
          <a:p>
            <a:r>
              <a:rPr kumimoji="1" lang="en" altLang="zh-TW" sz="1000" dirty="0">
                <a:hlinkClick r:id="rId5"/>
              </a:rPr>
              <a:t>http://www.codinglabs.net/article_world_view_projection_matrix.aspx</a:t>
            </a:r>
            <a:r>
              <a:rPr kumimoji="1" lang="en" altLang="zh-TW" sz="1000" dirty="0"/>
              <a:t> </a:t>
            </a:r>
            <a:endParaRPr kumimoji="1" lang="zh-TW" altLang="en-US" sz="1000" dirty="0"/>
          </a:p>
        </p:txBody>
      </p:sp>
      <p:sp>
        <p:nvSpPr>
          <p:cNvPr id="5" name="文字方塊 4">
            <a:extLst>
              <a:ext uri="{FF2B5EF4-FFF2-40B4-BE49-F238E27FC236}">
                <a16:creationId xmlns:a16="http://schemas.microsoft.com/office/drawing/2014/main" id="{1A8926A4-6A8C-4E46-A49F-B37EBB48E484}"/>
              </a:ext>
            </a:extLst>
          </p:cNvPr>
          <p:cNvSpPr txBox="1"/>
          <p:nvPr/>
        </p:nvSpPr>
        <p:spPr>
          <a:xfrm>
            <a:off x="2787935" y="2779803"/>
            <a:ext cx="708848" cy="200055"/>
          </a:xfrm>
          <a:prstGeom prst="rect">
            <a:avLst/>
          </a:prstGeom>
          <a:noFill/>
        </p:spPr>
        <p:txBody>
          <a:bodyPr wrap="none" rtlCol="0">
            <a:spAutoFit/>
          </a:bodyPr>
          <a:lstStyle/>
          <a:p>
            <a:r>
              <a:rPr kumimoji="1" lang="en-US" altLang="zh-TW" sz="700" dirty="0"/>
              <a:t>(Object space)</a:t>
            </a:r>
            <a:endParaRPr kumimoji="1" lang="zh-TW" altLang="en-US" sz="700" dirty="0"/>
          </a:p>
        </p:txBody>
      </p:sp>
      <p:cxnSp>
        <p:nvCxnSpPr>
          <p:cNvPr id="11" name="直線箭頭接點 10">
            <a:extLst>
              <a:ext uri="{FF2B5EF4-FFF2-40B4-BE49-F238E27FC236}">
                <a16:creationId xmlns:a16="http://schemas.microsoft.com/office/drawing/2014/main" id="{5E4611BB-78DC-1B4D-A7AC-0EA1754468C9}"/>
              </a:ext>
            </a:extLst>
          </p:cNvPr>
          <p:cNvCxnSpPr>
            <a:cxnSpLocks/>
          </p:cNvCxnSpPr>
          <p:nvPr/>
        </p:nvCxnSpPr>
        <p:spPr>
          <a:xfrm flipH="1">
            <a:off x="5837826" y="2924170"/>
            <a:ext cx="254217" cy="1941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A45EC9B5-FDDB-0142-98D7-2D5848168D79}"/>
              </a:ext>
            </a:extLst>
          </p:cNvPr>
          <p:cNvSpPr txBox="1"/>
          <p:nvPr/>
        </p:nvSpPr>
        <p:spPr>
          <a:xfrm>
            <a:off x="6060669" y="2639669"/>
            <a:ext cx="2490682" cy="461665"/>
          </a:xfrm>
          <a:prstGeom prst="rect">
            <a:avLst/>
          </a:prstGeom>
          <a:noFill/>
        </p:spPr>
        <p:txBody>
          <a:bodyPr wrap="none" rtlCol="0">
            <a:spAutoFit/>
          </a:bodyPr>
          <a:lstStyle/>
          <a:p>
            <a:r>
              <a:rPr kumimoji="1" lang="en-US" altLang="zh-TW" sz="1200" b="1" dirty="0">
                <a:solidFill>
                  <a:srgbClr val="C00000"/>
                </a:solidFill>
              </a:rPr>
              <a:t>What “</a:t>
            </a:r>
            <a:r>
              <a:rPr kumimoji="1" lang="en-US" altLang="zh-TW" sz="1200" b="1" dirty="0" err="1">
                <a:solidFill>
                  <a:srgbClr val="C00000"/>
                </a:solidFill>
              </a:rPr>
              <a:t>gl_Position</a:t>
            </a:r>
            <a:r>
              <a:rPr kumimoji="1" lang="en-US" altLang="zh-TW" sz="1200" b="1" dirty="0">
                <a:solidFill>
                  <a:srgbClr val="C00000"/>
                </a:solidFill>
              </a:rPr>
              <a:t>” in shader wants </a:t>
            </a:r>
          </a:p>
          <a:p>
            <a:r>
              <a:rPr kumimoji="1" lang="en-US" altLang="zh-TW" sz="1200" b="1" dirty="0">
                <a:solidFill>
                  <a:srgbClr val="C00000"/>
                </a:solidFill>
              </a:rPr>
              <a:t>is the coordinate in clip space</a:t>
            </a:r>
            <a:endParaRPr kumimoji="1" lang="zh-TW" altLang="en-US" sz="1200" b="1" dirty="0">
              <a:solidFill>
                <a:srgbClr val="C00000"/>
              </a:solidFill>
            </a:endParaRPr>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2CCF47E6-434D-664A-8AC5-8F8336286208}"/>
                  </a:ext>
                </a:extLst>
              </p:cNvPr>
              <p:cNvSpPr txBox="1"/>
              <p:nvPr/>
            </p:nvSpPr>
            <p:spPr>
              <a:xfrm>
                <a:off x="1548325" y="1455048"/>
                <a:ext cx="718787" cy="6519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1050" b="1" i="1" dirty="0" smtClean="0">
                          <a:solidFill>
                            <a:srgbClr val="C00000"/>
                          </a:solidFill>
                          <a:latin typeface="Cambria Math" panose="02040503050406030204" pitchFamily="18" charset="0"/>
                        </a:rPr>
                        <m:t>𝒗</m:t>
                      </m:r>
                      <m:r>
                        <a:rPr kumimoji="1" lang="en-US" altLang="zh-TW" sz="1050" b="1" i="1" dirty="0" smtClean="0">
                          <a:solidFill>
                            <a:srgbClr val="C00000"/>
                          </a:solidFill>
                          <a:latin typeface="Cambria Math" panose="02040503050406030204" pitchFamily="18" charset="0"/>
                        </a:rPr>
                        <m:t> = </m:t>
                      </m:r>
                      <m:d>
                        <m:dPr>
                          <m:begChr m:val="["/>
                          <m:endChr m:val="]"/>
                          <m:ctrlPr>
                            <a:rPr kumimoji="1" lang="en-US" altLang="zh-TW" sz="1050" b="1" i="1" smtClean="0">
                              <a:solidFill>
                                <a:srgbClr val="C00000"/>
                              </a:solidFill>
                              <a:latin typeface="Cambria Math" panose="02040503050406030204" pitchFamily="18" charset="0"/>
                            </a:rPr>
                          </m:ctrlPr>
                        </m:dPr>
                        <m:e>
                          <m:m>
                            <m:mPr>
                              <m:mcs>
                                <m:mc>
                                  <m:mcPr>
                                    <m:count m:val="1"/>
                                    <m:mcJc m:val="center"/>
                                  </m:mcPr>
                                </m:mc>
                              </m:mcs>
                              <m:ctrlPr>
                                <a:rPr kumimoji="1" lang="en-US" altLang="zh-TW" sz="1050" b="1" i="1" smtClean="0">
                                  <a:solidFill>
                                    <a:srgbClr val="C00000"/>
                                  </a:solidFill>
                                  <a:latin typeface="Cambria Math" panose="02040503050406030204" pitchFamily="18" charset="0"/>
                                </a:rPr>
                              </m:ctrlPr>
                            </m:mPr>
                            <m:mr>
                              <m:e>
                                <m:r>
                                  <m:rPr>
                                    <m:brk m:alnAt="7"/>
                                  </m:rPr>
                                  <a:rPr kumimoji="1" lang="en-US" altLang="zh-TW" sz="1050" b="1" i="1" smtClean="0">
                                    <a:solidFill>
                                      <a:srgbClr val="C00000"/>
                                    </a:solidFill>
                                    <a:latin typeface="Cambria Math" panose="02040503050406030204" pitchFamily="18" charset="0"/>
                                  </a:rPr>
                                  <m:t>𝒙</m:t>
                                </m:r>
                              </m:e>
                            </m:mr>
                            <m:mr>
                              <m:e>
                                <m:r>
                                  <a:rPr kumimoji="1" lang="en-US" altLang="zh-TW" sz="1050" b="1" i="1" smtClean="0">
                                    <a:solidFill>
                                      <a:srgbClr val="C00000"/>
                                    </a:solidFill>
                                    <a:latin typeface="Cambria Math" panose="02040503050406030204" pitchFamily="18" charset="0"/>
                                  </a:rPr>
                                  <m:t>𝒚</m:t>
                                </m:r>
                              </m:e>
                            </m:mr>
                            <m:mr>
                              <m:e>
                                <m:r>
                                  <a:rPr kumimoji="1" lang="en-US" altLang="zh-TW" sz="1050" b="1" i="1" smtClean="0">
                                    <a:solidFill>
                                      <a:srgbClr val="C00000"/>
                                    </a:solidFill>
                                    <a:latin typeface="Cambria Math" panose="02040503050406030204" pitchFamily="18" charset="0"/>
                                  </a:rPr>
                                  <m:t>𝒛</m:t>
                                </m:r>
                              </m:e>
                            </m:mr>
                            <m:mr>
                              <m:e>
                                <m:r>
                                  <a:rPr kumimoji="1" lang="en-US" altLang="zh-TW" sz="1050" b="1" i="1" smtClean="0">
                                    <a:solidFill>
                                      <a:srgbClr val="C00000"/>
                                    </a:solidFill>
                                    <a:latin typeface="Cambria Math" panose="02040503050406030204" pitchFamily="18" charset="0"/>
                                  </a:rPr>
                                  <m:t>𝟏</m:t>
                                </m:r>
                              </m:e>
                            </m:mr>
                          </m:m>
                        </m:e>
                      </m:d>
                    </m:oMath>
                  </m:oMathPara>
                </a14:m>
                <a:endParaRPr kumimoji="1" lang="zh-TW" altLang="en-US" sz="1050" b="1" dirty="0">
                  <a:solidFill>
                    <a:srgbClr val="C00000"/>
                  </a:solidFill>
                </a:endParaRPr>
              </a:p>
            </p:txBody>
          </p:sp>
        </mc:Choice>
        <mc:Fallback xmlns="">
          <p:sp>
            <p:nvSpPr>
              <p:cNvPr id="15" name="文字方塊 14">
                <a:extLst>
                  <a:ext uri="{FF2B5EF4-FFF2-40B4-BE49-F238E27FC236}">
                    <a16:creationId xmlns:a16="http://schemas.microsoft.com/office/drawing/2014/main" id="{2CCF47E6-434D-664A-8AC5-8F8336286208}"/>
                  </a:ext>
                </a:extLst>
              </p:cNvPr>
              <p:cNvSpPr txBox="1">
                <a:spLocks noRot="1" noChangeAspect="1" noMove="1" noResize="1" noEditPoints="1" noAdjustHandles="1" noChangeArrowheads="1" noChangeShapeType="1" noTextEdit="1"/>
              </p:cNvSpPr>
              <p:nvPr/>
            </p:nvSpPr>
            <p:spPr>
              <a:xfrm>
                <a:off x="1548325" y="1455048"/>
                <a:ext cx="718787" cy="651973"/>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61EFA0A9-E94F-634E-87A4-88C423691119}"/>
                  </a:ext>
                </a:extLst>
              </p:cNvPr>
              <p:cNvSpPr txBox="1"/>
              <p:nvPr/>
            </p:nvSpPr>
            <p:spPr>
              <a:xfrm>
                <a:off x="1161672" y="1095665"/>
                <a:ext cx="2864887" cy="338554"/>
              </a:xfrm>
              <a:prstGeom prst="rect">
                <a:avLst/>
              </a:prstGeom>
              <a:noFill/>
            </p:spPr>
            <p:txBody>
              <a:bodyPr wrap="none" rtlCol="0">
                <a:spAutoFit/>
              </a:bodyPr>
              <a:lstStyle/>
              <a:p>
                <a14:m>
                  <m:oMath xmlns:m="http://schemas.openxmlformats.org/officeDocument/2006/math">
                    <m:r>
                      <a:rPr kumimoji="1" lang="en-US" altLang="zh-TW" sz="800" b="1" i="1" dirty="0" smtClean="0">
                        <a:solidFill>
                          <a:schemeClr val="tx1"/>
                        </a:solidFill>
                        <a:latin typeface="Cambria Math" panose="02040503050406030204" pitchFamily="18" charset="0"/>
                      </a:rPr>
                      <m:t>𝒗</m:t>
                    </m:r>
                  </m:oMath>
                </a14:m>
                <a:r>
                  <a:rPr kumimoji="1" lang="en-US" altLang="zh-TW" sz="800" b="1" dirty="0">
                    <a:solidFill>
                      <a:schemeClr val="tx1"/>
                    </a:solidFill>
                  </a:rPr>
                  <a:t> is what the coordinate you put in the VBO and pass to shader</a:t>
                </a:r>
              </a:p>
              <a:p>
                <a:r>
                  <a:rPr kumimoji="1" lang="en-US" altLang="zh-TW" sz="800" b="1" dirty="0">
                    <a:solidFill>
                      <a:schemeClr val="tx1"/>
                    </a:solidFill>
                  </a:rPr>
                  <a:t>(that is the vertex defined in local/object space)</a:t>
                </a:r>
                <a:endParaRPr kumimoji="1" lang="zh-TW" altLang="en-US" sz="800" b="1" dirty="0">
                  <a:solidFill>
                    <a:schemeClr val="tx1"/>
                  </a:solidFill>
                </a:endParaRPr>
              </a:p>
            </p:txBody>
          </p:sp>
        </mc:Choice>
        <mc:Fallback xmlns="">
          <p:sp>
            <p:nvSpPr>
              <p:cNvPr id="16" name="文字方塊 15">
                <a:extLst>
                  <a:ext uri="{FF2B5EF4-FFF2-40B4-BE49-F238E27FC236}">
                    <a16:creationId xmlns:a16="http://schemas.microsoft.com/office/drawing/2014/main" id="{61EFA0A9-E94F-634E-87A4-88C423691119}"/>
                  </a:ext>
                </a:extLst>
              </p:cNvPr>
              <p:cNvSpPr txBox="1">
                <a:spLocks noRot="1" noChangeAspect="1" noMove="1" noResize="1" noEditPoints="1" noAdjustHandles="1" noChangeArrowheads="1" noChangeShapeType="1" noTextEdit="1"/>
              </p:cNvSpPr>
              <p:nvPr/>
            </p:nvSpPr>
            <p:spPr>
              <a:xfrm>
                <a:off x="1161672" y="1095665"/>
                <a:ext cx="2864887" cy="338554"/>
              </a:xfrm>
              <a:prstGeom prst="rect">
                <a:avLst/>
              </a:prstGeom>
              <a:blipFill>
                <a:blip r:embed="rId7"/>
                <a:stretch>
                  <a:fillRect b="-740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6E01A749-7479-FA49-8F38-B063366F10DC}"/>
                  </a:ext>
                </a:extLst>
              </p:cNvPr>
              <p:cNvSpPr txBox="1"/>
              <p:nvPr/>
            </p:nvSpPr>
            <p:spPr>
              <a:xfrm>
                <a:off x="4613871" y="1287613"/>
                <a:ext cx="1323375"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1050" b="1" i="1" dirty="0" smtClean="0">
                          <a:solidFill>
                            <a:srgbClr val="C00000"/>
                          </a:solidFill>
                          <a:latin typeface="Cambria Math" panose="02040503050406030204" pitchFamily="18" charset="0"/>
                        </a:rPr>
                        <m:t>𝒎𝒐𝒅𝒆𝒍𝑴𝒂𝒕𝒓𝒊𝒙</m:t>
                      </m:r>
                      <m:r>
                        <a:rPr kumimoji="1" lang="en-US" altLang="zh-TW" sz="1050" b="1" i="1" dirty="0" smtClean="0">
                          <a:solidFill>
                            <a:srgbClr val="C00000"/>
                          </a:solidFill>
                          <a:latin typeface="Cambria Math" panose="02040503050406030204" pitchFamily="18" charset="0"/>
                        </a:rPr>
                        <m:t>∗</m:t>
                      </m:r>
                      <m:r>
                        <a:rPr kumimoji="1" lang="en-US" altLang="zh-TW" sz="1050" b="1" i="1" dirty="0" smtClean="0">
                          <a:solidFill>
                            <a:srgbClr val="C00000"/>
                          </a:solidFill>
                          <a:latin typeface="Cambria Math" panose="02040503050406030204" pitchFamily="18" charset="0"/>
                        </a:rPr>
                        <m:t>𝒗</m:t>
                      </m:r>
                      <m:r>
                        <a:rPr kumimoji="1" lang="en-US" altLang="zh-TW" sz="1050" b="1" i="1" dirty="0" smtClean="0">
                          <a:solidFill>
                            <a:srgbClr val="C00000"/>
                          </a:solidFill>
                          <a:latin typeface="Cambria Math" panose="02040503050406030204" pitchFamily="18" charset="0"/>
                        </a:rPr>
                        <m:t> </m:t>
                      </m:r>
                    </m:oMath>
                  </m:oMathPara>
                </a14:m>
                <a:endParaRPr kumimoji="1" lang="zh-TW" altLang="en-US" sz="1050" b="1" dirty="0">
                  <a:solidFill>
                    <a:srgbClr val="C00000"/>
                  </a:solidFill>
                </a:endParaRPr>
              </a:p>
            </p:txBody>
          </p:sp>
        </mc:Choice>
        <mc:Fallback xmlns="">
          <p:sp>
            <p:nvSpPr>
              <p:cNvPr id="10" name="文字方塊 9">
                <a:extLst>
                  <a:ext uri="{FF2B5EF4-FFF2-40B4-BE49-F238E27FC236}">
                    <a16:creationId xmlns:a16="http://schemas.microsoft.com/office/drawing/2014/main" id="{6E01A749-7479-FA49-8F38-B063366F10DC}"/>
                  </a:ext>
                </a:extLst>
              </p:cNvPr>
              <p:cNvSpPr txBox="1">
                <a:spLocks noRot="1" noChangeAspect="1" noMove="1" noResize="1" noEditPoints="1" noAdjustHandles="1" noChangeArrowheads="1" noChangeShapeType="1" noTextEdit="1"/>
              </p:cNvSpPr>
              <p:nvPr/>
            </p:nvSpPr>
            <p:spPr>
              <a:xfrm>
                <a:off x="4613871" y="1287613"/>
                <a:ext cx="1323375" cy="253916"/>
              </a:xfrm>
              <a:prstGeom prst="rect">
                <a:avLst/>
              </a:prstGeom>
              <a:blipFill>
                <a:blip r:embed="rId8"/>
                <a:stretch>
                  <a:fillRect b="-952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7433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F11C45-976E-A54A-A93C-24A9D485E48F}"/>
              </a:ext>
            </a:extLst>
          </p:cNvPr>
          <p:cNvSpPr>
            <a:spLocks noGrp="1"/>
          </p:cNvSpPr>
          <p:nvPr>
            <p:ph type="title"/>
          </p:nvPr>
        </p:nvSpPr>
        <p:spPr/>
        <p:txBody>
          <a:bodyPr/>
          <a:lstStyle/>
          <a:p>
            <a:r>
              <a:rPr kumimoji="1" lang="en-US" altLang="zh-TW" dirty="0"/>
              <a:t>Recall the </a:t>
            </a:r>
            <a:r>
              <a:rPr kumimoji="1" lang="en-US" altLang="zh-TW"/>
              <a:t>2D Drawing</a:t>
            </a:r>
            <a:endParaRPr kumimoji="1" lang="zh-TW" altLang="en-US" dirty="0"/>
          </a:p>
        </p:txBody>
      </p:sp>
      <p:sp>
        <p:nvSpPr>
          <p:cNvPr id="3" name="內容版面配置區 2">
            <a:extLst>
              <a:ext uri="{FF2B5EF4-FFF2-40B4-BE49-F238E27FC236}">
                <a16:creationId xmlns:a16="http://schemas.microsoft.com/office/drawing/2014/main" id="{46E69A27-6F14-964D-8564-A5593C22BF72}"/>
              </a:ext>
            </a:extLst>
          </p:cNvPr>
          <p:cNvSpPr>
            <a:spLocks noGrp="1"/>
          </p:cNvSpPr>
          <p:nvPr>
            <p:ph idx="1"/>
          </p:nvPr>
        </p:nvSpPr>
        <p:spPr>
          <a:xfrm>
            <a:off x="1732936" y="1143000"/>
            <a:ext cx="7215239" cy="3545497"/>
          </a:xfrm>
        </p:spPr>
        <p:txBody>
          <a:bodyPr>
            <a:normAutofit/>
          </a:bodyPr>
          <a:lstStyle/>
          <a:p>
            <a:r>
              <a:rPr kumimoji="1" lang="en-US" altLang="zh-TW" sz="1400" dirty="0"/>
              <a:t>Do you remember this one when we just draw in 2D in the very beginning (I said the canvas x-y range from -1 to +1, I skip a lot of details). Now, we can review it again.</a:t>
            </a:r>
          </a:p>
          <a:p>
            <a:r>
              <a:rPr kumimoji="1" lang="en-US" altLang="zh-TW" sz="1400" dirty="0" err="1"/>
              <a:t>gl_position</a:t>
            </a:r>
            <a:r>
              <a:rPr kumimoji="1" lang="en-US" altLang="zh-TW" sz="1400" dirty="0"/>
              <a:t> is defined in clip space and we use whole canvas as the viewport (default)</a:t>
            </a:r>
          </a:p>
          <a:p>
            <a:endParaRPr kumimoji="1" lang="zh-TW" altLang="en-US" sz="1400" dirty="0"/>
          </a:p>
        </p:txBody>
      </p:sp>
      <p:grpSp>
        <p:nvGrpSpPr>
          <p:cNvPr id="4" name="群組 3">
            <a:extLst>
              <a:ext uri="{FF2B5EF4-FFF2-40B4-BE49-F238E27FC236}">
                <a16:creationId xmlns:a16="http://schemas.microsoft.com/office/drawing/2014/main" id="{24C19750-E990-8D47-8FF9-7C7EC0DA2EF3}"/>
              </a:ext>
            </a:extLst>
          </p:cNvPr>
          <p:cNvGrpSpPr/>
          <p:nvPr/>
        </p:nvGrpSpPr>
        <p:grpSpPr>
          <a:xfrm>
            <a:off x="4817468" y="3127322"/>
            <a:ext cx="4336131" cy="2016178"/>
            <a:chOff x="2073408" y="1866900"/>
            <a:chExt cx="6563379" cy="3181765"/>
          </a:xfrm>
        </p:grpSpPr>
        <p:pic>
          <p:nvPicPr>
            <p:cNvPr id="5" name="Picture 2" descr="The concepts of WebGL - Mozilla Hacks - the Web developer blog">
              <a:extLst>
                <a:ext uri="{FF2B5EF4-FFF2-40B4-BE49-F238E27FC236}">
                  <a16:creationId xmlns:a16="http://schemas.microsoft.com/office/drawing/2014/main" id="{283EC7FC-25E5-B14B-B0CA-F678DEC02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172" y="1866900"/>
              <a:ext cx="4321748" cy="3154876"/>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A1B7366D-D56E-4243-8C80-1327E9049F9B}"/>
                </a:ext>
              </a:extLst>
            </p:cNvPr>
            <p:cNvSpPr txBox="1"/>
            <p:nvPr/>
          </p:nvSpPr>
          <p:spPr>
            <a:xfrm>
              <a:off x="5651683" y="3062061"/>
              <a:ext cx="1166858" cy="276999"/>
            </a:xfrm>
            <a:prstGeom prst="rect">
              <a:avLst/>
            </a:prstGeom>
            <a:noFill/>
          </p:spPr>
          <p:txBody>
            <a:bodyPr wrap="none" rtlCol="0">
              <a:spAutoFit/>
            </a:bodyPr>
            <a:lstStyle/>
            <a:p>
              <a:r>
                <a:rPr kumimoji="1" lang="en-US" altLang="zh-TW" sz="1200" dirty="0"/>
                <a:t>Inside of screen</a:t>
              </a:r>
              <a:endParaRPr kumimoji="1" lang="zh-TW" altLang="en-US" sz="1200" dirty="0"/>
            </a:p>
          </p:txBody>
        </p:sp>
        <p:sp>
          <p:nvSpPr>
            <p:cNvPr id="7" name="文字方塊 6">
              <a:extLst>
                <a:ext uri="{FF2B5EF4-FFF2-40B4-BE49-F238E27FC236}">
                  <a16:creationId xmlns:a16="http://schemas.microsoft.com/office/drawing/2014/main" id="{C8B1B7DD-CD8B-474B-8019-3F3207B5E472}"/>
                </a:ext>
              </a:extLst>
            </p:cNvPr>
            <p:cNvSpPr txBox="1"/>
            <p:nvPr/>
          </p:nvSpPr>
          <p:spPr>
            <a:xfrm>
              <a:off x="3787906" y="3761602"/>
              <a:ext cx="937949" cy="276999"/>
            </a:xfrm>
            <a:prstGeom prst="rect">
              <a:avLst/>
            </a:prstGeom>
            <a:noFill/>
          </p:spPr>
          <p:txBody>
            <a:bodyPr wrap="none" rtlCol="0">
              <a:spAutoFit/>
            </a:bodyPr>
            <a:lstStyle/>
            <a:p>
              <a:r>
                <a:rPr kumimoji="1" lang="en-US" altLang="zh-TW" sz="1200" dirty="0"/>
                <a:t>Eye location</a:t>
              </a:r>
              <a:endParaRPr kumimoji="1" lang="zh-TW" altLang="en-US" sz="1200" dirty="0"/>
            </a:p>
          </p:txBody>
        </p:sp>
        <p:sp>
          <p:nvSpPr>
            <p:cNvPr id="8" name="文字方塊 7">
              <a:extLst>
                <a:ext uri="{FF2B5EF4-FFF2-40B4-BE49-F238E27FC236}">
                  <a16:creationId xmlns:a16="http://schemas.microsoft.com/office/drawing/2014/main" id="{D5208A31-35A9-E14B-92D2-61495626830D}"/>
                </a:ext>
              </a:extLst>
            </p:cNvPr>
            <p:cNvSpPr txBox="1"/>
            <p:nvPr/>
          </p:nvSpPr>
          <p:spPr>
            <a:xfrm>
              <a:off x="5400066" y="2049157"/>
              <a:ext cx="1574476" cy="358560"/>
            </a:xfrm>
            <a:prstGeom prst="rect">
              <a:avLst/>
            </a:prstGeom>
            <a:noFill/>
          </p:spPr>
          <p:txBody>
            <a:bodyPr wrap="none" rtlCol="0">
              <a:spAutoFit/>
            </a:bodyPr>
            <a:lstStyle/>
            <a:p>
              <a:r>
                <a:rPr kumimoji="1" lang="en-US" altLang="zh-TW" sz="1000" dirty="0"/>
                <a:t>(0.0, 1.0, 0.0, 1.0 )</a:t>
              </a:r>
              <a:endParaRPr kumimoji="1" lang="zh-TW" altLang="en-US" sz="1000" dirty="0"/>
            </a:p>
          </p:txBody>
        </p:sp>
        <p:sp>
          <p:nvSpPr>
            <p:cNvPr id="9" name="文字方塊 8">
              <a:extLst>
                <a:ext uri="{FF2B5EF4-FFF2-40B4-BE49-F238E27FC236}">
                  <a16:creationId xmlns:a16="http://schemas.microsoft.com/office/drawing/2014/main" id="{5E4E2F1D-A285-0949-9584-46947021D77B}"/>
                </a:ext>
              </a:extLst>
            </p:cNvPr>
            <p:cNvSpPr txBox="1"/>
            <p:nvPr/>
          </p:nvSpPr>
          <p:spPr>
            <a:xfrm>
              <a:off x="5327613" y="4690105"/>
              <a:ext cx="1628212" cy="358560"/>
            </a:xfrm>
            <a:prstGeom prst="rect">
              <a:avLst/>
            </a:prstGeom>
            <a:noFill/>
          </p:spPr>
          <p:txBody>
            <a:bodyPr wrap="none" rtlCol="0">
              <a:spAutoFit/>
            </a:bodyPr>
            <a:lstStyle/>
            <a:p>
              <a:r>
                <a:rPr kumimoji="1" lang="en-US" altLang="zh-TW" sz="1000" dirty="0"/>
                <a:t>(0.0, -1.0, 0.0, 1.0 )</a:t>
              </a:r>
              <a:endParaRPr kumimoji="1" lang="zh-TW" altLang="en-US" sz="1000" dirty="0"/>
            </a:p>
          </p:txBody>
        </p:sp>
        <p:sp>
          <p:nvSpPr>
            <p:cNvPr id="10" name="文字方塊 9">
              <a:extLst>
                <a:ext uri="{FF2B5EF4-FFF2-40B4-BE49-F238E27FC236}">
                  <a16:creationId xmlns:a16="http://schemas.microsoft.com/office/drawing/2014/main" id="{BC55EAA2-E76C-5D48-9950-EB993C5E8EB9}"/>
                </a:ext>
              </a:extLst>
            </p:cNvPr>
            <p:cNvSpPr txBox="1"/>
            <p:nvPr/>
          </p:nvSpPr>
          <p:spPr>
            <a:xfrm>
              <a:off x="7062311" y="3676029"/>
              <a:ext cx="1574476" cy="358560"/>
            </a:xfrm>
            <a:prstGeom prst="rect">
              <a:avLst/>
            </a:prstGeom>
            <a:noFill/>
          </p:spPr>
          <p:txBody>
            <a:bodyPr wrap="none" rtlCol="0">
              <a:spAutoFit/>
            </a:bodyPr>
            <a:lstStyle/>
            <a:p>
              <a:r>
                <a:rPr kumimoji="1" lang="en-US" altLang="zh-TW" sz="1000" dirty="0"/>
                <a:t>(1.0, 0.0, 0.0, 1.0 )</a:t>
              </a:r>
              <a:endParaRPr kumimoji="1" lang="zh-TW" altLang="en-US" sz="1000" dirty="0"/>
            </a:p>
          </p:txBody>
        </p:sp>
        <p:sp>
          <p:nvSpPr>
            <p:cNvPr id="11" name="文字方塊 10">
              <a:extLst>
                <a:ext uri="{FF2B5EF4-FFF2-40B4-BE49-F238E27FC236}">
                  <a16:creationId xmlns:a16="http://schemas.microsoft.com/office/drawing/2014/main" id="{87574EBE-839B-A947-9D9B-87B48E2D99C2}"/>
                </a:ext>
              </a:extLst>
            </p:cNvPr>
            <p:cNvSpPr txBox="1"/>
            <p:nvPr/>
          </p:nvSpPr>
          <p:spPr>
            <a:xfrm>
              <a:off x="2073408" y="3275061"/>
              <a:ext cx="1628213" cy="358560"/>
            </a:xfrm>
            <a:prstGeom prst="rect">
              <a:avLst/>
            </a:prstGeom>
            <a:noFill/>
          </p:spPr>
          <p:txBody>
            <a:bodyPr wrap="none" rtlCol="0">
              <a:spAutoFit/>
            </a:bodyPr>
            <a:lstStyle/>
            <a:p>
              <a:r>
                <a:rPr kumimoji="1" lang="en-US" altLang="zh-TW" sz="1000" dirty="0"/>
                <a:t>(-1.0, 0.0, 0.0, 1.0 )</a:t>
              </a:r>
              <a:endParaRPr kumimoji="1" lang="zh-TW" altLang="en-US" sz="1000" dirty="0"/>
            </a:p>
          </p:txBody>
        </p:sp>
        <p:sp>
          <p:nvSpPr>
            <p:cNvPr id="12" name="文字方塊 11">
              <a:extLst>
                <a:ext uri="{FF2B5EF4-FFF2-40B4-BE49-F238E27FC236}">
                  <a16:creationId xmlns:a16="http://schemas.microsoft.com/office/drawing/2014/main" id="{119F7A5D-647F-F644-BD47-6DF703CA3FA3}"/>
                </a:ext>
              </a:extLst>
            </p:cNvPr>
            <p:cNvSpPr txBox="1"/>
            <p:nvPr/>
          </p:nvSpPr>
          <p:spPr>
            <a:xfrm>
              <a:off x="5337550" y="3760673"/>
              <a:ext cx="1574476" cy="358560"/>
            </a:xfrm>
            <a:prstGeom prst="rect">
              <a:avLst/>
            </a:prstGeom>
            <a:noFill/>
          </p:spPr>
          <p:txBody>
            <a:bodyPr wrap="none" rtlCol="0">
              <a:spAutoFit/>
            </a:bodyPr>
            <a:lstStyle/>
            <a:p>
              <a:r>
                <a:rPr kumimoji="1" lang="en-US" altLang="zh-TW" sz="1000" dirty="0"/>
                <a:t>(0.0, 0.0, 0.0, 1.0 )</a:t>
              </a:r>
              <a:endParaRPr kumimoji="1" lang="zh-TW" altLang="en-US" sz="1000" dirty="0"/>
            </a:p>
          </p:txBody>
        </p:sp>
      </p:grpSp>
      <p:pic>
        <p:nvPicPr>
          <p:cNvPr id="13" name="圖片 12" descr="一張含有 光, 綠色, 交通, 坐 的圖片&#10;&#10;自動產生的描述">
            <a:extLst>
              <a:ext uri="{FF2B5EF4-FFF2-40B4-BE49-F238E27FC236}">
                <a16:creationId xmlns:a16="http://schemas.microsoft.com/office/drawing/2014/main" id="{FD2D70AA-84F5-834C-99F6-B51DD25C8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3959" y="2510615"/>
            <a:ext cx="1500829" cy="1515763"/>
          </a:xfrm>
          <a:prstGeom prst="rect">
            <a:avLst/>
          </a:prstGeom>
        </p:spPr>
      </p:pic>
      <p:sp>
        <p:nvSpPr>
          <p:cNvPr id="14" name="矩形 13">
            <a:extLst>
              <a:ext uri="{FF2B5EF4-FFF2-40B4-BE49-F238E27FC236}">
                <a16:creationId xmlns:a16="http://schemas.microsoft.com/office/drawing/2014/main" id="{59C202D2-1208-1D41-809D-E96C9E120BDA}"/>
              </a:ext>
            </a:extLst>
          </p:cNvPr>
          <p:cNvSpPr/>
          <p:nvPr/>
        </p:nvSpPr>
        <p:spPr>
          <a:xfrm>
            <a:off x="195825" y="2513823"/>
            <a:ext cx="3349309" cy="2516073"/>
          </a:xfrm>
          <a:prstGeom prst="rect">
            <a:avLst/>
          </a:prstGeom>
          <a:solidFill>
            <a:schemeClr val="tx1">
              <a:lumMod val="75000"/>
              <a:lumOff val="25000"/>
            </a:schemeClr>
          </a:solidFill>
        </p:spPr>
        <p:txBody>
          <a:bodyPr wrap="square">
            <a:spAutoFit/>
          </a:bodyPr>
          <a:lstStyle/>
          <a:p>
            <a:r>
              <a:rPr lang="en" altLang="zh-TW" sz="1050" dirty="0">
                <a:solidFill>
                  <a:srgbClr val="569CD6"/>
                </a:solidFill>
                <a:latin typeface="Menlo" panose="020B0609030804020204" pitchFamily="49" charset="0"/>
              </a:rPr>
              <a:t>var</a:t>
            </a:r>
            <a:r>
              <a:rPr lang="en" altLang="zh-TW" sz="1050" dirty="0">
                <a:solidFill>
                  <a:srgbClr val="D4D4D4"/>
                </a:solidFill>
                <a:latin typeface="Menlo" panose="020B0609030804020204" pitchFamily="49" charset="0"/>
              </a:rPr>
              <a:t> </a:t>
            </a:r>
            <a:r>
              <a:rPr lang="en" altLang="zh-TW" sz="1050" dirty="0">
                <a:solidFill>
                  <a:srgbClr val="9CDCFE"/>
                </a:solidFill>
                <a:latin typeface="Menlo" panose="020B0609030804020204" pitchFamily="49" charset="0"/>
              </a:rPr>
              <a:t>VSHADER_SOURCE</a:t>
            </a:r>
            <a:r>
              <a:rPr lang="en" altLang="zh-TW" sz="1050" dirty="0">
                <a:solidFill>
                  <a:srgbClr val="D4D4D4"/>
                </a:solidFill>
                <a:latin typeface="Menlo" panose="020B0609030804020204" pitchFamily="49" charset="0"/>
              </a:rPr>
              <a:t> = </a:t>
            </a:r>
            <a:r>
              <a:rPr lang="en" altLang="zh-TW" sz="1050" dirty="0">
                <a:solidFill>
                  <a:srgbClr val="CE9178"/>
                </a:solidFill>
                <a:latin typeface="Menlo" panose="020B0609030804020204" pitchFamily="49" charset="0"/>
              </a:rPr>
              <a:t>`</a:t>
            </a:r>
            <a:endParaRPr lang="en" altLang="zh-TW" sz="1050" dirty="0">
              <a:solidFill>
                <a:srgbClr val="D4D4D4"/>
              </a:solidFill>
              <a:latin typeface="Menlo" panose="020B0609030804020204" pitchFamily="49" charset="0"/>
            </a:endParaRPr>
          </a:p>
          <a:p>
            <a:pPr lvl="1"/>
            <a:r>
              <a:rPr lang="en" altLang="zh-TW" sz="1050" dirty="0">
                <a:solidFill>
                  <a:srgbClr val="CE9178"/>
                </a:solidFill>
                <a:latin typeface="Menlo" panose="020B0609030804020204" pitchFamily="49" charset="0"/>
              </a:rPr>
              <a:t>uniform vec4 </a:t>
            </a:r>
            <a:r>
              <a:rPr lang="en" altLang="zh-TW" sz="1050" dirty="0" err="1">
                <a:solidFill>
                  <a:srgbClr val="CE9178"/>
                </a:solidFill>
                <a:latin typeface="Menlo" panose="020B0609030804020204" pitchFamily="49" charset="0"/>
              </a:rPr>
              <a:t>u_Position</a:t>
            </a:r>
            <a:r>
              <a:rPr lang="en" altLang="zh-TW" sz="1050" dirty="0">
                <a:solidFill>
                  <a:srgbClr val="CE9178"/>
                </a:solidFill>
                <a:latin typeface="Menlo" panose="020B0609030804020204" pitchFamily="49" charset="0"/>
              </a:rPr>
              <a:t>;</a:t>
            </a:r>
            <a:endParaRPr lang="en" altLang="zh-TW" sz="1050" dirty="0">
              <a:solidFill>
                <a:srgbClr val="D4D4D4"/>
              </a:solidFill>
              <a:latin typeface="Menlo" panose="020B0609030804020204" pitchFamily="49" charset="0"/>
            </a:endParaRPr>
          </a:p>
          <a:p>
            <a:pPr lvl="1"/>
            <a:r>
              <a:rPr lang="en" altLang="zh-TW" sz="1050" dirty="0">
                <a:solidFill>
                  <a:srgbClr val="CE9178"/>
                </a:solidFill>
                <a:latin typeface="Menlo" panose="020B0609030804020204" pitchFamily="49" charset="0"/>
              </a:rPr>
              <a:t>void main(){</a:t>
            </a:r>
            <a:endParaRPr lang="en" altLang="zh-TW" sz="1050" dirty="0">
              <a:solidFill>
                <a:srgbClr val="D4D4D4"/>
              </a:solidFill>
              <a:latin typeface="Menlo" panose="020B0609030804020204" pitchFamily="49" charset="0"/>
            </a:endParaRPr>
          </a:p>
          <a:p>
            <a:pPr lvl="2"/>
            <a:r>
              <a:rPr lang="en" altLang="zh-TW" sz="1050" dirty="0" err="1">
                <a:solidFill>
                  <a:srgbClr val="CE9178"/>
                </a:solidFill>
                <a:latin typeface="Menlo" panose="020B0609030804020204" pitchFamily="49" charset="0"/>
              </a:rPr>
              <a:t>gl_Position</a:t>
            </a:r>
            <a:r>
              <a:rPr lang="en" altLang="zh-TW" sz="1050" dirty="0">
                <a:solidFill>
                  <a:srgbClr val="CE9178"/>
                </a:solidFill>
                <a:latin typeface="Menlo" panose="020B0609030804020204" pitchFamily="49" charset="0"/>
              </a:rPr>
              <a:t> = </a:t>
            </a:r>
            <a:r>
              <a:rPr lang="en" altLang="zh-TW" sz="1050" dirty="0" err="1">
                <a:solidFill>
                  <a:srgbClr val="CE9178"/>
                </a:solidFill>
                <a:latin typeface="Menlo" panose="020B0609030804020204" pitchFamily="49" charset="0"/>
              </a:rPr>
              <a:t>u_Position</a:t>
            </a:r>
            <a:r>
              <a:rPr lang="en" altLang="zh-TW" sz="1050" dirty="0">
                <a:solidFill>
                  <a:srgbClr val="CE9178"/>
                </a:solidFill>
                <a:latin typeface="Menlo" panose="020B0609030804020204" pitchFamily="49" charset="0"/>
              </a:rPr>
              <a:t>;</a:t>
            </a:r>
            <a:endParaRPr lang="en" altLang="zh-TW" sz="1050" dirty="0">
              <a:solidFill>
                <a:srgbClr val="D4D4D4"/>
              </a:solidFill>
              <a:latin typeface="Menlo" panose="020B0609030804020204" pitchFamily="49" charset="0"/>
            </a:endParaRPr>
          </a:p>
          <a:p>
            <a:pPr lvl="2"/>
            <a:r>
              <a:rPr lang="en" altLang="zh-TW" sz="1050" dirty="0" err="1">
                <a:solidFill>
                  <a:srgbClr val="CE9178"/>
                </a:solidFill>
                <a:latin typeface="Menlo" panose="020B0609030804020204" pitchFamily="49" charset="0"/>
              </a:rPr>
              <a:t>gl_PointSize</a:t>
            </a:r>
            <a:r>
              <a:rPr lang="en" altLang="zh-TW" sz="1050" dirty="0">
                <a:solidFill>
                  <a:srgbClr val="CE9178"/>
                </a:solidFill>
                <a:latin typeface="Menlo" panose="020B0609030804020204" pitchFamily="49" charset="0"/>
              </a:rPr>
              <a:t> = 10.0;</a:t>
            </a:r>
            <a:endParaRPr lang="en" altLang="zh-TW" sz="1050" dirty="0">
              <a:solidFill>
                <a:srgbClr val="D4D4D4"/>
              </a:solidFill>
              <a:latin typeface="Menlo" panose="020B0609030804020204" pitchFamily="49" charset="0"/>
            </a:endParaRPr>
          </a:p>
          <a:p>
            <a:pPr lvl="1"/>
            <a:r>
              <a:rPr lang="en" altLang="zh-TW" sz="1050" dirty="0">
                <a:solidFill>
                  <a:srgbClr val="CE9178"/>
                </a:solidFill>
                <a:latin typeface="Menlo" panose="020B0609030804020204" pitchFamily="49" charset="0"/>
              </a:rPr>
              <a:t>} </a:t>
            </a:r>
            <a:endParaRPr lang="en" altLang="zh-TW" sz="1050" dirty="0">
              <a:solidFill>
                <a:srgbClr val="D4D4D4"/>
              </a:solidFill>
              <a:latin typeface="Menlo" panose="020B0609030804020204" pitchFamily="49" charset="0"/>
            </a:endParaRPr>
          </a:p>
          <a:p>
            <a:pPr lvl="1"/>
            <a:r>
              <a:rPr lang="en" altLang="zh-TW" sz="1050" dirty="0">
                <a:solidFill>
                  <a:srgbClr val="CE9178"/>
                </a:solidFill>
                <a:latin typeface="Menlo" panose="020B0609030804020204" pitchFamily="49" charset="0"/>
              </a:rPr>
              <a:t>`</a:t>
            </a:r>
            <a:r>
              <a:rPr lang="en" altLang="zh-TW" sz="1050" dirty="0">
                <a:solidFill>
                  <a:srgbClr val="D4D4D4"/>
                </a:solidFill>
                <a:latin typeface="Menlo" panose="020B0609030804020204" pitchFamily="49" charset="0"/>
              </a:rPr>
              <a:t>;</a:t>
            </a:r>
          </a:p>
          <a:p>
            <a:br>
              <a:rPr lang="en" altLang="zh-TW" sz="1050" dirty="0">
                <a:solidFill>
                  <a:srgbClr val="D4D4D4"/>
                </a:solidFill>
                <a:latin typeface="Menlo" panose="020B0609030804020204" pitchFamily="49" charset="0"/>
              </a:rPr>
            </a:br>
            <a:r>
              <a:rPr lang="en" altLang="zh-TW" sz="1050" dirty="0">
                <a:solidFill>
                  <a:srgbClr val="569CD6"/>
                </a:solidFill>
                <a:latin typeface="Menlo" panose="020B0609030804020204" pitchFamily="49" charset="0"/>
              </a:rPr>
              <a:t>var</a:t>
            </a:r>
            <a:r>
              <a:rPr lang="en" altLang="zh-TW" sz="1050" dirty="0">
                <a:solidFill>
                  <a:srgbClr val="D4D4D4"/>
                </a:solidFill>
                <a:latin typeface="Menlo" panose="020B0609030804020204" pitchFamily="49" charset="0"/>
              </a:rPr>
              <a:t> </a:t>
            </a:r>
            <a:r>
              <a:rPr lang="en" altLang="zh-TW" sz="1050" dirty="0">
                <a:solidFill>
                  <a:srgbClr val="9CDCFE"/>
                </a:solidFill>
                <a:latin typeface="Menlo" panose="020B0609030804020204" pitchFamily="49" charset="0"/>
              </a:rPr>
              <a:t>FSHADER_SOURCE</a:t>
            </a:r>
            <a:r>
              <a:rPr lang="en" altLang="zh-TW" sz="1050" dirty="0">
                <a:solidFill>
                  <a:srgbClr val="D4D4D4"/>
                </a:solidFill>
                <a:latin typeface="Menlo" panose="020B0609030804020204" pitchFamily="49" charset="0"/>
              </a:rPr>
              <a:t> = </a:t>
            </a:r>
            <a:r>
              <a:rPr lang="en" altLang="zh-TW" sz="1050" dirty="0">
                <a:solidFill>
                  <a:srgbClr val="CE9178"/>
                </a:solidFill>
                <a:latin typeface="Menlo" panose="020B0609030804020204" pitchFamily="49" charset="0"/>
              </a:rPr>
              <a:t>`</a:t>
            </a:r>
            <a:endParaRPr lang="en" altLang="zh-TW" sz="1050" dirty="0">
              <a:solidFill>
                <a:srgbClr val="D4D4D4"/>
              </a:solidFill>
              <a:latin typeface="Menlo" panose="020B0609030804020204" pitchFamily="49" charset="0"/>
            </a:endParaRPr>
          </a:p>
          <a:p>
            <a:pPr lvl="1"/>
            <a:r>
              <a:rPr lang="en" altLang="zh-TW" sz="1050" dirty="0">
                <a:solidFill>
                  <a:srgbClr val="CE9178"/>
                </a:solidFill>
                <a:latin typeface="Menlo" panose="020B0609030804020204" pitchFamily="49" charset="0"/>
              </a:rPr>
              <a:t>precision </a:t>
            </a:r>
            <a:r>
              <a:rPr lang="en" altLang="zh-TW" sz="1050" dirty="0" err="1">
                <a:solidFill>
                  <a:srgbClr val="CE9178"/>
                </a:solidFill>
                <a:latin typeface="Menlo" panose="020B0609030804020204" pitchFamily="49" charset="0"/>
              </a:rPr>
              <a:t>mediump</a:t>
            </a:r>
            <a:r>
              <a:rPr lang="en" altLang="zh-TW" sz="1050" dirty="0">
                <a:solidFill>
                  <a:srgbClr val="CE9178"/>
                </a:solidFill>
                <a:latin typeface="Menlo" panose="020B0609030804020204" pitchFamily="49" charset="0"/>
              </a:rPr>
              <a:t> float;</a:t>
            </a:r>
            <a:endParaRPr lang="en" altLang="zh-TW" sz="1050" dirty="0">
              <a:solidFill>
                <a:srgbClr val="D4D4D4"/>
              </a:solidFill>
              <a:latin typeface="Menlo" panose="020B0609030804020204" pitchFamily="49" charset="0"/>
            </a:endParaRPr>
          </a:p>
          <a:p>
            <a:pPr lvl="1"/>
            <a:r>
              <a:rPr lang="en" altLang="zh-TW" sz="1050" dirty="0">
                <a:solidFill>
                  <a:srgbClr val="CE9178"/>
                </a:solidFill>
                <a:latin typeface="Menlo" panose="020B0609030804020204" pitchFamily="49" charset="0"/>
              </a:rPr>
              <a:t>uniform vec4 </a:t>
            </a:r>
            <a:r>
              <a:rPr lang="en" altLang="zh-TW" sz="1050" dirty="0" err="1">
                <a:solidFill>
                  <a:srgbClr val="CE9178"/>
                </a:solidFill>
                <a:latin typeface="Menlo" panose="020B0609030804020204" pitchFamily="49" charset="0"/>
              </a:rPr>
              <a:t>u_FragColor</a:t>
            </a:r>
            <a:r>
              <a:rPr lang="en" altLang="zh-TW" sz="1050" dirty="0">
                <a:solidFill>
                  <a:srgbClr val="CE9178"/>
                </a:solidFill>
                <a:latin typeface="Menlo" panose="020B0609030804020204" pitchFamily="49" charset="0"/>
              </a:rPr>
              <a:t>;</a:t>
            </a:r>
            <a:endParaRPr lang="en" altLang="zh-TW" sz="1050" dirty="0">
              <a:solidFill>
                <a:srgbClr val="D4D4D4"/>
              </a:solidFill>
              <a:latin typeface="Menlo" panose="020B0609030804020204" pitchFamily="49" charset="0"/>
            </a:endParaRPr>
          </a:p>
          <a:p>
            <a:pPr lvl="1"/>
            <a:r>
              <a:rPr lang="en" altLang="zh-TW" sz="1050" dirty="0">
                <a:solidFill>
                  <a:srgbClr val="CE9178"/>
                </a:solidFill>
                <a:latin typeface="Menlo" panose="020B0609030804020204" pitchFamily="49" charset="0"/>
              </a:rPr>
              <a:t>void main(){</a:t>
            </a:r>
            <a:endParaRPr lang="en" altLang="zh-TW" sz="1050" dirty="0">
              <a:solidFill>
                <a:srgbClr val="D4D4D4"/>
              </a:solidFill>
              <a:latin typeface="Menlo" panose="020B0609030804020204" pitchFamily="49" charset="0"/>
            </a:endParaRPr>
          </a:p>
          <a:p>
            <a:pPr lvl="2"/>
            <a:r>
              <a:rPr lang="en" altLang="zh-TW" sz="1050" dirty="0" err="1">
                <a:solidFill>
                  <a:srgbClr val="CE9178"/>
                </a:solidFill>
                <a:latin typeface="Menlo" panose="020B0609030804020204" pitchFamily="49" charset="0"/>
              </a:rPr>
              <a:t>gl_FragColor</a:t>
            </a:r>
            <a:r>
              <a:rPr lang="en" altLang="zh-TW" sz="1050" dirty="0">
                <a:solidFill>
                  <a:srgbClr val="CE9178"/>
                </a:solidFill>
                <a:latin typeface="Menlo" panose="020B0609030804020204" pitchFamily="49" charset="0"/>
              </a:rPr>
              <a:t> = </a:t>
            </a:r>
            <a:r>
              <a:rPr lang="en" altLang="zh-TW" sz="1050" dirty="0" err="1">
                <a:solidFill>
                  <a:srgbClr val="CE9178"/>
                </a:solidFill>
                <a:latin typeface="Menlo" panose="020B0609030804020204" pitchFamily="49" charset="0"/>
              </a:rPr>
              <a:t>u_FragColor</a:t>
            </a:r>
            <a:r>
              <a:rPr lang="en" altLang="zh-TW" sz="1050" dirty="0">
                <a:solidFill>
                  <a:srgbClr val="CE9178"/>
                </a:solidFill>
                <a:latin typeface="Menlo" panose="020B0609030804020204" pitchFamily="49" charset="0"/>
              </a:rPr>
              <a:t>;</a:t>
            </a:r>
            <a:endParaRPr lang="en" altLang="zh-TW" sz="1050" dirty="0">
              <a:solidFill>
                <a:srgbClr val="D4D4D4"/>
              </a:solidFill>
              <a:latin typeface="Menlo" panose="020B0609030804020204" pitchFamily="49" charset="0"/>
            </a:endParaRPr>
          </a:p>
          <a:p>
            <a:pPr lvl="1"/>
            <a:r>
              <a:rPr lang="en" altLang="zh-TW" sz="1050" dirty="0">
                <a:solidFill>
                  <a:srgbClr val="CE9178"/>
                </a:solidFill>
                <a:latin typeface="Menlo" panose="020B0609030804020204" pitchFamily="49" charset="0"/>
              </a:rPr>
              <a:t>}</a:t>
            </a:r>
            <a:endParaRPr lang="en" altLang="zh-TW" sz="1050" dirty="0">
              <a:solidFill>
                <a:srgbClr val="D4D4D4"/>
              </a:solidFill>
              <a:latin typeface="Menlo" panose="020B0609030804020204" pitchFamily="49" charset="0"/>
            </a:endParaRPr>
          </a:p>
          <a:p>
            <a:pPr lvl="1"/>
            <a:r>
              <a:rPr lang="en" altLang="zh-TW" sz="1050" dirty="0">
                <a:solidFill>
                  <a:srgbClr val="CE9178"/>
                </a:solidFill>
                <a:latin typeface="Menlo" panose="020B0609030804020204" pitchFamily="49" charset="0"/>
              </a:rPr>
              <a:t>`</a:t>
            </a:r>
            <a:r>
              <a:rPr lang="en" altLang="zh-TW" sz="1050" dirty="0">
                <a:solidFill>
                  <a:srgbClr val="D4D4D4"/>
                </a:solidFill>
                <a:latin typeface="Menlo" panose="020B0609030804020204" pitchFamily="49" charset="0"/>
              </a:rPr>
              <a:t>;</a:t>
            </a:r>
            <a:endParaRPr lang="en" altLang="zh-TW" sz="1050" b="0" dirty="0">
              <a:solidFill>
                <a:srgbClr val="D4D4D4"/>
              </a:solidFill>
              <a:effectLst/>
              <a:latin typeface="Menlo" panose="020B0609030804020204" pitchFamily="49" charset="0"/>
            </a:endParaRPr>
          </a:p>
        </p:txBody>
      </p:sp>
      <p:sp>
        <p:nvSpPr>
          <p:cNvPr id="15" name="文字方塊 14">
            <a:extLst>
              <a:ext uri="{FF2B5EF4-FFF2-40B4-BE49-F238E27FC236}">
                <a16:creationId xmlns:a16="http://schemas.microsoft.com/office/drawing/2014/main" id="{C217CCB3-5063-AA47-84A4-3E7F74F0A132}"/>
              </a:ext>
            </a:extLst>
          </p:cNvPr>
          <p:cNvSpPr txBox="1"/>
          <p:nvPr/>
        </p:nvSpPr>
        <p:spPr>
          <a:xfrm>
            <a:off x="1356700" y="2202418"/>
            <a:ext cx="700833" cy="369332"/>
          </a:xfrm>
          <a:prstGeom prst="rect">
            <a:avLst/>
          </a:prstGeom>
          <a:noFill/>
        </p:spPr>
        <p:txBody>
          <a:bodyPr wrap="none" rtlCol="0">
            <a:spAutoFit/>
          </a:bodyPr>
          <a:lstStyle/>
          <a:p>
            <a:r>
              <a:rPr kumimoji="1" lang="en-US" altLang="zh-TW" dirty="0"/>
              <a:t>Ex1-3</a:t>
            </a:r>
            <a:endParaRPr kumimoji="1" lang="zh-TW" altLang="en-US" dirty="0"/>
          </a:p>
        </p:txBody>
      </p:sp>
      <p:cxnSp>
        <p:nvCxnSpPr>
          <p:cNvPr id="16" name="直線箭頭接點 15">
            <a:extLst>
              <a:ext uri="{FF2B5EF4-FFF2-40B4-BE49-F238E27FC236}">
                <a16:creationId xmlns:a16="http://schemas.microsoft.com/office/drawing/2014/main" id="{1583C0C9-AADB-484D-8392-37335C0EBAB1}"/>
              </a:ext>
            </a:extLst>
          </p:cNvPr>
          <p:cNvCxnSpPr>
            <a:cxnSpLocks/>
          </p:cNvCxnSpPr>
          <p:nvPr/>
        </p:nvCxnSpPr>
        <p:spPr>
          <a:xfrm flipH="1">
            <a:off x="2015021" y="1871932"/>
            <a:ext cx="604211" cy="116784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729E9810-9A47-3D44-9A75-4D3309877898}"/>
              </a:ext>
            </a:extLst>
          </p:cNvPr>
          <p:cNvSpPr/>
          <p:nvPr/>
        </p:nvSpPr>
        <p:spPr>
          <a:xfrm>
            <a:off x="1117126" y="3039773"/>
            <a:ext cx="1022225" cy="20304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1950701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BA1B92-38D0-EA44-A724-DDC1C6907968}"/>
              </a:ext>
            </a:extLst>
          </p:cNvPr>
          <p:cNvSpPr>
            <a:spLocks noGrp="1"/>
          </p:cNvSpPr>
          <p:nvPr>
            <p:ph type="title"/>
          </p:nvPr>
        </p:nvSpPr>
        <p:spPr/>
        <p:txBody>
          <a:bodyPr/>
          <a:lstStyle/>
          <a:p>
            <a:r>
              <a:rPr kumimoji="1" lang="en-US" altLang="zh-TW" dirty="0"/>
              <a:t>Visibility</a:t>
            </a:r>
            <a:endParaRPr kumimoji="1" lang="zh-TW" altLang="en-US" dirty="0"/>
          </a:p>
        </p:txBody>
      </p:sp>
      <p:sp>
        <p:nvSpPr>
          <p:cNvPr id="3" name="內容版面配置區 2">
            <a:extLst>
              <a:ext uri="{FF2B5EF4-FFF2-40B4-BE49-F238E27FC236}">
                <a16:creationId xmlns:a16="http://schemas.microsoft.com/office/drawing/2014/main" id="{786F4E13-A896-5042-8D2E-FD29EF9E3F05}"/>
              </a:ext>
            </a:extLst>
          </p:cNvPr>
          <p:cNvSpPr>
            <a:spLocks noGrp="1"/>
          </p:cNvSpPr>
          <p:nvPr>
            <p:ph idx="1"/>
          </p:nvPr>
        </p:nvSpPr>
        <p:spPr/>
        <p:txBody>
          <a:bodyPr>
            <a:normAutofit/>
          </a:bodyPr>
          <a:lstStyle/>
          <a:p>
            <a:r>
              <a:rPr kumimoji="1" lang="en-US" altLang="zh-TW" sz="2000" dirty="0"/>
              <a:t>A correct rendering requires correct visibility calculation</a:t>
            </a:r>
          </a:p>
          <a:p>
            <a:r>
              <a:rPr kumimoji="1" lang="en-US" altLang="zh-TW" sz="2000" dirty="0"/>
              <a:t>Another visibility example</a:t>
            </a:r>
          </a:p>
          <a:p>
            <a:pPr lvl="1"/>
            <a:r>
              <a:rPr kumimoji="1" lang="en-US" altLang="zh-TW" sz="2000" dirty="0"/>
              <a:t>Of course, we want the correct one</a:t>
            </a:r>
          </a:p>
        </p:txBody>
      </p:sp>
      <p:pic>
        <p:nvPicPr>
          <p:cNvPr id="5" name="圖片 4">
            <a:extLst>
              <a:ext uri="{FF2B5EF4-FFF2-40B4-BE49-F238E27FC236}">
                <a16:creationId xmlns:a16="http://schemas.microsoft.com/office/drawing/2014/main" id="{150AD22D-A374-3D4A-8B2B-2E0A5E8CA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2059" y="2387489"/>
            <a:ext cx="2314817" cy="2098554"/>
          </a:xfrm>
          <a:prstGeom prst="rect">
            <a:avLst/>
          </a:prstGeom>
        </p:spPr>
      </p:pic>
      <p:pic>
        <p:nvPicPr>
          <p:cNvPr id="7" name="圖片 6" descr="一張含有 桌, 坐, 木製的, 椅子 的圖片&#10;&#10;自動產生的描述">
            <a:extLst>
              <a:ext uri="{FF2B5EF4-FFF2-40B4-BE49-F238E27FC236}">
                <a16:creationId xmlns:a16="http://schemas.microsoft.com/office/drawing/2014/main" id="{294D88B9-5322-C548-8BCE-4E7B0C9FE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7188" y="2411698"/>
            <a:ext cx="2550690" cy="2050088"/>
          </a:xfrm>
          <a:prstGeom prst="rect">
            <a:avLst/>
          </a:prstGeom>
        </p:spPr>
      </p:pic>
      <p:sp>
        <p:nvSpPr>
          <p:cNvPr id="8" name="文字方塊 7">
            <a:extLst>
              <a:ext uri="{FF2B5EF4-FFF2-40B4-BE49-F238E27FC236}">
                <a16:creationId xmlns:a16="http://schemas.microsoft.com/office/drawing/2014/main" id="{B7927877-5122-0643-BC96-C2A5DFEEE340}"/>
              </a:ext>
            </a:extLst>
          </p:cNvPr>
          <p:cNvSpPr txBox="1"/>
          <p:nvPr/>
        </p:nvSpPr>
        <p:spPr>
          <a:xfrm>
            <a:off x="2446199" y="4510252"/>
            <a:ext cx="1626536" cy="369332"/>
          </a:xfrm>
          <a:prstGeom prst="rect">
            <a:avLst/>
          </a:prstGeom>
          <a:noFill/>
        </p:spPr>
        <p:txBody>
          <a:bodyPr wrap="none" rtlCol="0">
            <a:spAutoFit/>
          </a:bodyPr>
          <a:lstStyle/>
          <a:p>
            <a:r>
              <a:rPr kumimoji="1" lang="en-US" altLang="zh-TW" dirty="0"/>
              <a:t>Wrong visibility</a:t>
            </a:r>
            <a:endParaRPr kumimoji="1" lang="zh-TW" altLang="en-US" dirty="0"/>
          </a:p>
        </p:txBody>
      </p:sp>
      <p:sp>
        <p:nvSpPr>
          <p:cNvPr id="9" name="文字方塊 8">
            <a:extLst>
              <a:ext uri="{FF2B5EF4-FFF2-40B4-BE49-F238E27FC236}">
                <a16:creationId xmlns:a16="http://schemas.microsoft.com/office/drawing/2014/main" id="{E27AF14F-F824-F541-9BE6-FC26228ADAC1}"/>
              </a:ext>
            </a:extLst>
          </p:cNvPr>
          <p:cNvSpPr txBox="1"/>
          <p:nvPr/>
        </p:nvSpPr>
        <p:spPr>
          <a:xfrm>
            <a:off x="5550243" y="4510252"/>
            <a:ext cx="1744580" cy="369332"/>
          </a:xfrm>
          <a:prstGeom prst="rect">
            <a:avLst/>
          </a:prstGeom>
          <a:noFill/>
        </p:spPr>
        <p:txBody>
          <a:bodyPr wrap="none" rtlCol="0">
            <a:spAutoFit/>
          </a:bodyPr>
          <a:lstStyle/>
          <a:p>
            <a:r>
              <a:rPr kumimoji="1" lang="en-US" altLang="zh-TW" dirty="0"/>
              <a:t>Correct visibility</a:t>
            </a:r>
            <a:endParaRPr kumimoji="1" lang="zh-TW" altLang="en-US" dirty="0"/>
          </a:p>
        </p:txBody>
      </p:sp>
    </p:spTree>
    <p:extLst>
      <p:ext uri="{BB962C8B-B14F-4D97-AF65-F5344CB8AC3E}">
        <p14:creationId xmlns:p14="http://schemas.microsoft.com/office/powerpoint/2010/main" val="3769279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98C147-95BD-F447-9F32-58F6B93751B4}"/>
              </a:ext>
            </a:extLst>
          </p:cNvPr>
          <p:cNvSpPr>
            <a:spLocks noGrp="1"/>
          </p:cNvSpPr>
          <p:nvPr>
            <p:ph type="title"/>
          </p:nvPr>
        </p:nvSpPr>
        <p:spPr/>
        <p:txBody>
          <a:bodyPr/>
          <a:lstStyle/>
          <a:p>
            <a:r>
              <a:rPr kumimoji="1" lang="en-US" altLang="zh-TW" dirty="0"/>
              <a:t>Visibility</a:t>
            </a:r>
            <a:endParaRPr kumimoji="1" lang="zh-TW" altLang="en-US" dirty="0"/>
          </a:p>
        </p:txBody>
      </p:sp>
      <p:sp>
        <p:nvSpPr>
          <p:cNvPr id="3" name="內容版面配置區 2">
            <a:extLst>
              <a:ext uri="{FF2B5EF4-FFF2-40B4-BE49-F238E27FC236}">
                <a16:creationId xmlns:a16="http://schemas.microsoft.com/office/drawing/2014/main" id="{A1D7B7B4-A5CE-8743-B417-F5E66F70971E}"/>
              </a:ext>
            </a:extLst>
          </p:cNvPr>
          <p:cNvSpPr>
            <a:spLocks noGrp="1"/>
          </p:cNvSpPr>
          <p:nvPr>
            <p:ph idx="1"/>
          </p:nvPr>
        </p:nvSpPr>
        <p:spPr/>
        <p:txBody>
          <a:bodyPr/>
          <a:lstStyle/>
          <a:p>
            <a:r>
              <a:rPr kumimoji="1" lang="en-US" altLang="zh-TW" dirty="0"/>
              <a:t>Where does WebGL deal with the visibility problem in the rendering pipeline?</a:t>
            </a:r>
            <a:endParaRPr kumimoji="1" lang="zh-TW" altLang="en-US" dirty="0"/>
          </a:p>
        </p:txBody>
      </p:sp>
      <p:pic>
        <p:nvPicPr>
          <p:cNvPr id="4" name="Picture 2">
            <a:extLst>
              <a:ext uri="{FF2B5EF4-FFF2-40B4-BE49-F238E27FC236}">
                <a16:creationId xmlns:a16="http://schemas.microsoft.com/office/drawing/2014/main" id="{8E63BBE8-46B8-9E43-A030-CF3110F96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432" y="2171133"/>
            <a:ext cx="5209442" cy="256583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箭頭接點 4">
            <a:extLst>
              <a:ext uri="{FF2B5EF4-FFF2-40B4-BE49-F238E27FC236}">
                <a16:creationId xmlns:a16="http://schemas.microsoft.com/office/drawing/2014/main" id="{4CE494C7-033A-A64B-A557-4C7D1C54CD93}"/>
              </a:ext>
            </a:extLst>
          </p:cNvPr>
          <p:cNvCxnSpPr>
            <a:cxnSpLocks/>
          </p:cNvCxnSpPr>
          <p:nvPr/>
        </p:nvCxnSpPr>
        <p:spPr>
          <a:xfrm flipH="1">
            <a:off x="5637540" y="2460979"/>
            <a:ext cx="816259" cy="145356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E9B22CF4-6AC9-3D49-9774-C394EA556A78}"/>
              </a:ext>
            </a:extLst>
          </p:cNvPr>
          <p:cNvSpPr txBox="1"/>
          <p:nvPr/>
        </p:nvSpPr>
        <p:spPr>
          <a:xfrm>
            <a:off x="5055650" y="2183980"/>
            <a:ext cx="3697166" cy="276999"/>
          </a:xfrm>
          <a:prstGeom prst="rect">
            <a:avLst/>
          </a:prstGeom>
          <a:noFill/>
        </p:spPr>
        <p:txBody>
          <a:bodyPr wrap="none" rtlCol="0">
            <a:spAutoFit/>
          </a:bodyPr>
          <a:lstStyle/>
          <a:p>
            <a:r>
              <a:rPr kumimoji="1" lang="en-US" altLang="zh-TW" sz="1200" dirty="0"/>
              <a:t>Right after the viewport mapping, but before the display</a:t>
            </a:r>
            <a:endParaRPr kumimoji="1" lang="zh-TW" altLang="en-US" sz="1200" dirty="0"/>
          </a:p>
        </p:txBody>
      </p:sp>
      <p:sp>
        <p:nvSpPr>
          <p:cNvPr id="7" name="文字方塊 6">
            <a:extLst>
              <a:ext uri="{FF2B5EF4-FFF2-40B4-BE49-F238E27FC236}">
                <a16:creationId xmlns:a16="http://schemas.microsoft.com/office/drawing/2014/main" id="{DE630BCF-F29A-C347-80BB-D65EB76078F2}"/>
              </a:ext>
            </a:extLst>
          </p:cNvPr>
          <p:cNvSpPr txBox="1"/>
          <p:nvPr/>
        </p:nvSpPr>
        <p:spPr>
          <a:xfrm>
            <a:off x="2377388" y="3234409"/>
            <a:ext cx="708848" cy="200055"/>
          </a:xfrm>
          <a:prstGeom prst="rect">
            <a:avLst/>
          </a:prstGeom>
          <a:noFill/>
        </p:spPr>
        <p:txBody>
          <a:bodyPr wrap="none" rtlCol="0">
            <a:spAutoFit/>
          </a:bodyPr>
          <a:lstStyle/>
          <a:p>
            <a:r>
              <a:rPr kumimoji="1" lang="en-US" altLang="zh-TW" sz="700" dirty="0"/>
              <a:t>(Object space)</a:t>
            </a:r>
            <a:endParaRPr kumimoji="1" lang="zh-TW" altLang="en-US" sz="700" dirty="0"/>
          </a:p>
        </p:txBody>
      </p:sp>
    </p:spTree>
    <p:extLst>
      <p:ext uri="{BB962C8B-B14F-4D97-AF65-F5344CB8AC3E}">
        <p14:creationId xmlns:p14="http://schemas.microsoft.com/office/powerpoint/2010/main" val="1713043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D36181-9945-6F49-A37E-AE237AFFC29C}"/>
              </a:ext>
            </a:extLst>
          </p:cNvPr>
          <p:cNvSpPr>
            <a:spLocks noGrp="1"/>
          </p:cNvSpPr>
          <p:nvPr>
            <p:ph type="title"/>
          </p:nvPr>
        </p:nvSpPr>
        <p:spPr/>
        <p:txBody>
          <a:bodyPr/>
          <a:lstStyle/>
          <a:p>
            <a:r>
              <a:rPr kumimoji="1" lang="en-US" altLang="zh-TW" dirty="0"/>
              <a:t>Image Space Approach for Visibility</a:t>
            </a:r>
            <a:endParaRPr kumimoji="1" lang="zh-TW" altLang="en-US" dirty="0"/>
          </a:p>
        </p:txBody>
      </p:sp>
      <p:sp>
        <p:nvSpPr>
          <p:cNvPr id="3" name="內容版面配置區 2">
            <a:extLst>
              <a:ext uri="{FF2B5EF4-FFF2-40B4-BE49-F238E27FC236}">
                <a16:creationId xmlns:a16="http://schemas.microsoft.com/office/drawing/2014/main" id="{B46800F8-6634-1548-B424-3AA01B07C5FB}"/>
              </a:ext>
            </a:extLst>
          </p:cNvPr>
          <p:cNvSpPr>
            <a:spLocks noGrp="1"/>
          </p:cNvSpPr>
          <p:nvPr>
            <p:ph idx="1"/>
          </p:nvPr>
        </p:nvSpPr>
        <p:spPr/>
        <p:txBody>
          <a:bodyPr/>
          <a:lstStyle/>
          <a:p>
            <a:r>
              <a:rPr kumimoji="1" lang="en-US" altLang="zh-TW" dirty="0"/>
              <a:t>Determine which of the n objects is visible to each pixel on the image plane</a:t>
            </a:r>
          </a:p>
          <a:p>
            <a:pPr marL="0" indent="0">
              <a:buNone/>
            </a:pPr>
            <a:r>
              <a:rPr kumimoji="1" lang="en-US" altLang="zh-TW" dirty="0"/>
              <a:t>	</a:t>
            </a:r>
            <a:r>
              <a:rPr kumimoji="1" lang="en-US" altLang="zh-TW" sz="1600" dirty="0"/>
              <a:t>for(each pixel in the image){</a:t>
            </a:r>
          </a:p>
          <a:p>
            <a:pPr marL="0" indent="0">
              <a:buNone/>
            </a:pPr>
            <a:r>
              <a:rPr kumimoji="1" lang="en-US" altLang="zh-TW" sz="1600" dirty="0"/>
              <a:t>		determine the object closest to the pixel</a:t>
            </a:r>
          </a:p>
          <a:p>
            <a:pPr marL="0" indent="0">
              <a:buNone/>
            </a:pPr>
            <a:r>
              <a:rPr kumimoji="1" lang="en-US" altLang="zh-TW" sz="1600" dirty="0"/>
              <a:t>		draw the pixel using the object’s color</a:t>
            </a:r>
          </a:p>
          <a:p>
            <a:pPr marL="0" indent="0">
              <a:buNone/>
            </a:pPr>
            <a:r>
              <a:rPr kumimoji="1" lang="en-US" altLang="zh-TW" sz="1600" dirty="0"/>
              <a:t>	}</a:t>
            </a:r>
            <a:endParaRPr kumimoji="1" lang="zh-TW" altLang="en-US" dirty="0"/>
          </a:p>
        </p:txBody>
      </p:sp>
      <p:pic>
        <p:nvPicPr>
          <p:cNvPr id="5" name="圖片 4">
            <a:extLst>
              <a:ext uri="{FF2B5EF4-FFF2-40B4-BE49-F238E27FC236}">
                <a16:creationId xmlns:a16="http://schemas.microsoft.com/office/drawing/2014/main" id="{345B25D5-8AB0-644B-AB63-21504A8E9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243" y="3545094"/>
            <a:ext cx="3540624" cy="1416250"/>
          </a:xfrm>
          <a:prstGeom prst="rect">
            <a:avLst/>
          </a:prstGeom>
        </p:spPr>
      </p:pic>
    </p:spTree>
    <p:extLst>
      <p:ext uri="{BB962C8B-B14F-4D97-AF65-F5344CB8AC3E}">
        <p14:creationId xmlns:p14="http://schemas.microsoft.com/office/powerpoint/2010/main" val="2957635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E6E293-4DE6-0947-8D71-18044E8358ED}"/>
              </a:ext>
            </a:extLst>
          </p:cNvPr>
          <p:cNvSpPr>
            <a:spLocks noGrp="1"/>
          </p:cNvSpPr>
          <p:nvPr>
            <p:ph type="title"/>
          </p:nvPr>
        </p:nvSpPr>
        <p:spPr/>
        <p:txBody>
          <a:bodyPr/>
          <a:lstStyle/>
          <a:p>
            <a:r>
              <a:rPr kumimoji="1" lang="en-US" altLang="zh-TW" dirty="0"/>
              <a:t>Depth Buffer (Z-buffer)</a:t>
            </a:r>
            <a:endParaRPr kumimoji="1" lang="zh-TW" altLang="en-US" dirty="0"/>
          </a:p>
        </p:txBody>
      </p:sp>
      <p:sp>
        <p:nvSpPr>
          <p:cNvPr id="3" name="內容版面配置區 2">
            <a:extLst>
              <a:ext uri="{FF2B5EF4-FFF2-40B4-BE49-F238E27FC236}">
                <a16:creationId xmlns:a16="http://schemas.microsoft.com/office/drawing/2014/main" id="{8E871FE0-753A-6E4B-9496-792DD728B16B}"/>
              </a:ext>
            </a:extLst>
          </p:cNvPr>
          <p:cNvSpPr>
            <a:spLocks noGrp="1"/>
          </p:cNvSpPr>
          <p:nvPr>
            <p:ph idx="1"/>
          </p:nvPr>
        </p:nvSpPr>
        <p:spPr/>
        <p:txBody>
          <a:bodyPr>
            <a:noAutofit/>
          </a:bodyPr>
          <a:lstStyle/>
          <a:p>
            <a:r>
              <a:rPr kumimoji="1" lang="en-US" altLang="zh-TW" sz="1800" dirty="0"/>
              <a:t>Method used in most graphics hardware</a:t>
            </a:r>
          </a:p>
          <a:p>
            <a:pPr lvl="1"/>
            <a:r>
              <a:rPr kumimoji="1" lang="en-US" altLang="zh-TW" sz="1800" dirty="0"/>
              <a:t>Z-buffer algorithm</a:t>
            </a:r>
          </a:p>
          <a:p>
            <a:pPr lvl="1"/>
            <a:r>
              <a:rPr kumimoji="1" lang="en-US" altLang="zh-TW" sz="1800" dirty="0"/>
              <a:t>(There are still other approaches/algorithms to determine the visibility. Z-buffer algorithm is just one of them)</a:t>
            </a:r>
          </a:p>
          <a:p>
            <a:pPr lvl="1"/>
            <a:endParaRPr kumimoji="1" lang="en-US" altLang="zh-TW" sz="1800" dirty="0"/>
          </a:p>
          <a:p>
            <a:r>
              <a:rPr kumimoji="1" lang="en-US" altLang="zh-TW" sz="1800" dirty="0"/>
              <a:t>Basic idea</a:t>
            </a:r>
          </a:p>
          <a:p>
            <a:pPr lvl="1"/>
            <a:r>
              <a:rPr kumimoji="1" lang="en-US" altLang="zh-TW" sz="1800" dirty="0"/>
              <a:t>Rasterize every input polygon</a:t>
            </a:r>
          </a:p>
          <a:p>
            <a:pPr lvl="1"/>
            <a:r>
              <a:rPr kumimoji="1" lang="en-US" altLang="zh-TW" sz="1800" dirty="0"/>
              <a:t>For every pixel in the polygon interior, calculate corresponding Z value</a:t>
            </a:r>
          </a:p>
          <a:p>
            <a:pPr lvl="1"/>
            <a:r>
              <a:rPr kumimoji="1" lang="en-US" altLang="zh-TW" sz="1800" dirty="0"/>
              <a:t>Choose the color of the polygon whose z value closest to the eye to paint the pixel</a:t>
            </a:r>
            <a:endParaRPr kumimoji="1" lang="zh-TW" altLang="en-US" sz="1800" dirty="0"/>
          </a:p>
        </p:txBody>
      </p:sp>
    </p:spTree>
    <p:extLst>
      <p:ext uri="{BB962C8B-B14F-4D97-AF65-F5344CB8AC3E}">
        <p14:creationId xmlns:p14="http://schemas.microsoft.com/office/powerpoint/2010/main" val="1505288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AA37B1-E93C-A540-8BC5-5BAFC3139500}"/>
              </a:ext>
            </a:extLst>
          </p:cNvPr>
          <p:cNvSpPr>
            <a:spLocks noGrp="1"/>
          </p:cNvSpPr>
          <p:nvPr>
            <p:ph type="title"/>
          </p:nvPr>
        </p:nvSpPr>
        <p:spPr/>
        <p:txBody>
          <a:bodyPr/>
          <a:lstStyle/>
          <a:p>
            <a:r>
              <a:rPr kumimoji="1" lang="en-US" altLang="zh-TW" dirty="0"/>
              <a:t>Z-buffer Algorithm</a:t>
            </a:r>
            <a:endParaRPr kumimoji="1" lang="zh-TW" altLang="en-US" dirty="0"/>
          </a:p>
        </p:txBody>
      </p:sp>
      <p:sp>
        <p:nvSpPr>
          <p:cNvPr id="3" name="內容版面配置區 2">
            <a:extLst>
              <a:ext uri="{FF2B5EF4-FFF2-40B4-BE49-F238E27FC236}">
                <a16:creationId xmlns:a16="http://schemas.microsoft.com/office/drawing/2014/main" id="{11DEA5BF-01EA-534B-A617-2CC077466804}"/>
              </a:ext>
            </a:extLst>
          </p:cNvPr>
          <p:cNvSpPr>
            <a:spLocks noGrp="1"/>
          </p:cNvSpPr>
          <p:nvPr>
            <p:ph idx="1"/>
          </p:nvPr>
        </p:nvSpPr>
        <p:spPr/>
        <p:txBody>
          <a:bodyPr/>
          <a:lstStyle/>
          <a:p>
            <a:r>
              <a:rPr kumimoji="1" lang="en-US" altLang="zh-TW" dirty="0"/>
              <a:t>Step 1: initialize the depth buffer with very large number</a:t>
            </a:r>
            <a:endParaRPr kumimoji="1" lang="zh-TW" altLang="en-US" dirty="0"/>
          </a:p>
        </p:txBody>
      </p:sp>
      <p:pic>
        <p:nvPicPr>
          <p:cNvPr id="5" name="圖片 4">
            <a:extLst>
              <a:ext uri="{FF2B5EF4-FFF2-40B4-BE49-F238E27FC236}">
                <a16:creationId xmlns:a16="http://schemas.microsoft.com/office/drawing/2014/main" id="{9B7E662A-4783-2045-9482-4F5FB347C3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4275" y="2380463"/>
            <a:ext cx="3144123" cy="2105786"/>
          </a:xfrm>
          <a:prstGeom prst="rect">
            <a:avLst/>
          </a:prstGeom>
        </p:spPr>
      </p:pic>
    </p:spTree>
    <p:extLst>
      <p:ext uri="{BB962C8B-B14F-4D97-AF65-F5344CB8AC3E}">
        <p14:creationId xmlns:p14="http://schemas.microsoft.com/office/powerpoint/2010/main" val="17954564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AA37B1-E93C-A540-8BC5-5BAFC3139500}"/>
              </a:ext>
            </a:extLst>
          </p:cNvPr>
          <p:cNvSpPr>
            <a:spLocks noGrp="1"/>
          </p:cNvSpPr>
          <p:nvPr>
            <p:ph type="title"/>
          </p:nvPr>
        </p:nvSpPr>
        <p:spPr/>
        <p:txBody>
          <a:bodyPr/>
          <a:lstStyle/>
          <a:p>
            <a:r>
              <a:rPr kumimoji="1" lang="en-US" altLang="zh-TW" dirty="0"/>
              <a:t>Z-buffer Algorithm</a:t>
            </a:r>
            <a:endParaRPr kumimoji="1" lang="zh-TW" altLang="en-US" dirty="0"/>
          </a:p>
        </p:txBody>
      </p:sp>
      <p:sp>
        <p:nvSpPr>
          <p:cNvPr id="3" name="內容版面配置區 2">
            <a:extLst>
              <a:ext uri="{FF2B5EF4-FFF2-40B4-BE49-F238E27FC236}">
                <a16:creationId xmlns:a16="http://schemas.microsoft.com/office/drawing/2014/main" id="{11DEA5BF-01EA-534B-A617-2CC077466804}"/>
              </a:ext>
            </a:extLst>
          </p:cNvPr>
          <p:cNvSpPr>
            <a:spLocks noGrp="1"/>
          </p:cNvSpPr>
          <p:nvPr>
            <p:ph idx="1"/>
          </p:nvPr>
        </p:nvSpPr>
        <p:spPr/>
        <p:txBody>
          <a:bodyPr/>
          <a:lstStyle/>
          <a:p>
            <a:r>
              <a:rPr kumimoji="1" lang="en-US" altLang="zh-TW" dirty="0"/>
              <a:t>Step 2: WebGL may draw the blue polygon first (we must have depth (z) information of all object in clip space)</a:t>
            </a:r>
            <a:endParaRPr kumimoji="1" lang="zh-TW" altLang="en-US" dirty="0"/>
          </a:p>
        </p:txBody>
      </p:sp>
      <p:pic>
        <p:nvPicPr>
          <p:cNvPr id="6" name="圖片 5">
            <a:extLst>
              <a:ext uri="{FF2B5EF4-FFF2-40B4-BE49-F238E27FC236}">
                <a16:creationId xmlns:a16="http://schemas.microsoft.com/office/drawing/2014/main" id="{10E73AD7-5521-AA40-8964-043745FDF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807" y="2494492"/>
            <a:ext cx="3172219" cy="2105112"/>
          </a:xfrm>
          <a:prstGeom prst="rect">
            <a:avLst/>
          </a:prstGeom>
        </p:spPr>
      </p:pic>
      <p:pic>
        <p:nvPicPr>
          <p:cNvPr id="8" name="圖片 7">
            <a:extLst>
              <a:ext uri="{FF2B5EF4-FFF2-40B4-BE49-F238E27FC236}">
                <a16:creationId xmlns:a16="http://schemas.microsoft.com/office/drawing/2014/main" id="{9D40D8F5-8DE7-CC49-83B4-74A664E74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084" y="2494492"/>
            <a:ext cx="2417408" cy="2085014"/>
          </a:xfrm>
          <a:prstGeom prst="rect">
            <a:avLst/>
          </a:prstGeom>
        </p:spPr>
      </p:pic>
    </p:spTree>
    <p:extLst>
      <p:ext uri="{BB962C8B-B14F-4D97-AF65-F5344CB8AC3E}">
        <p14:creationId xmlns:p14="http://schemas.microsoft.com/office/powerpoint/2010/main" val="21845239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AA37B1-E93C-A540-8BC5-5BAFC3139500}"/>
              </a:ext>
            </a:extLst>
          </p:cNvPr>
          <p:cNvSpPr>
            <a:spLocks noGrp="1"/>
          </p:cNvSpPr>
          <p:nvPr>
            <p:ph type="title"/>
          </p:nvPr>
        </p:nvSpPr>
        <p:spPr/>
        <p:txBody>
          <a:bodyPr/>
          <a:lstStyle/>
          <a:p>
            <a:r>
              <a:rPr kumimoji="1" lang="en-US" altLang="zh-TW" dirty="0"/>
              <a:t>Z-buffer Algorithm</a:t>
            </a:r>
            <a:endParaRPr kumimoji="1" lang="zh-TW" altLang="en-US" dirty="0"/>
          </a:p>
        </p:txBody>
      </p:sp>
      <p:sp>
        <p:nvSpPr>
          <p:cNvPr id="3" name="內容版面配置區 2">
            <a:extLst>
              <a:ext uri="{FF2B5EF4-FFF2-40B4-BE49-F238E27FC236}">
                <a16:creationId xmlns:a16="http://schemas.microsoft.com/office/drawing/2014/main" id="{11DEA5BF-01EA-534B-A617-2CC077466804}"/>
              </a:ext>
            </a:extLst>
          </p:cNvPr>
          <p:cNvSpPr>
            <a:spLocks noGrp="1"/>
          </p:cNvSpPr>
          <p:nvPr>
            <p:ph idx="1"/>
          </p:nvPr>
        </p:nvSpPr>
        <p:spPr/>
        <p:txBody>
          <a:bodyPr/>
          <a:lstStyle/>
          <a:p>
            <a:r>
              <a:rPr kumimoji="1" lang="en-US" altLang="zh-TW" dirty="0"/>
              <a:t>Step 2: Then, draw the yellow polygon</a:t>
            </a:r>
            <a:endParaRPr kumimoji="1" lang="zh-TW" altLang="en-US" dirty="0"/>
          </a:p>
        </p:txBody>
      </p:sp>
      <p:pic>
        <p:nvPicPr>
          <p:cNvPr id="8" name="圖片 7">
            <a:extLst>
              <a:ext uri="{FF2B5EF4-FFF2-40B4-BE49-F238E27FC236}">
                <a16:creationId xmlns:a16="http://schemas.microsoft.com/office/drawing/2014/main" id="{9D40D8F5-8DE7-CC49-83B4-74A664E74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084" y="2494492"/>
            <a:ext cx="2417408" cy="2085014"/>
          </a:xfrm>
          <a:prstGeom prst="rect">
            <a:avLst/>
          </a:prstGeom>
        </p:spPr>
      </p:pic>
      <p:pic>
        <p:nvPicPr>
          <p:cNvPr id="5" name="圖片 4">
            <a:extLst>
              <a:ext uri="{FF2B5EF4-FFF2-40B4-BE49-F238E27FC236}">
                <a16:creationId xmlns:a16="http://schemas.microsoft.com/office/drawing/2014/main" id="{CB514411-9882-7745-AFC7-3965C4656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023" y="2461564"/>
            <a:ext cx="3133788" cy="2117942"/>
          </a:xfrm>
          <a:prstGeom prst="rect">
            <a:avLst/>
          </a:prstGeom>
        </p:spPr>
      </p:pic>
    </p:spTree>
    <p:extLst>
      <p:ext uri="{BB962C8B-B14F-4D97-AF65-F5344CB8AC3E}">
        <p14:creationId xmlns:p14="http://schemas.microsoft.com/office/powerpoint/2010/main" val="12124298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4C97AF-AD0D-C649-B1B9-540DDA59FC10}"/>
              </a:ext>
            </a:extLst>
          </p:cNvPr>
          <p:cNvSpPr>
            <a:spLocks noGrp="1"/>
          </p:cNvSpPr>
          <p:nvPr>
            <p:ph type="title"/>
          </p:nvPr>
        </p:nvSpPr>
        <p:spPr/>
        <p:txBody>
          <a:bodyPr/>
          <a:lstStyle/>
          <a:p>
            <a:r>
              <a:rPr kumimoji="1" lang="en-US" altLang="zh-TW" dirty="0"/>
              <a:t>Depth Buffer in WebGL</a:t>
            </a:r>
            <a:endParaRPr kumimoji="1" lang="zh-TW" altLang="en-US" dirty="0"/>
          </a:p>
        </p:txBody>
      </p:sp>
      <p:sp>
        <p:nvSpPr>
          <p:cNvPr id="3" name="內容版面配置區 2">
            <a:extLst>
              <a:ext uri="{FF2B5EF4-FFF2-40B4-BE49-F238E27FC236}">
                <a16:creationId xmlns:a16="http://schemas.microsoft.com/office/drawing/2014/main" id="{FB03079E-97B3-A746-B83F-A6FB94D4930B}"/>
              </a:ext>
            </a:extLst>
          </p:cNvPr>
          <p:cNvSpPr>
            <a:spLocks noGrp="1"/>
          </p:cNvSpPr>
          <p:nvPr>
            <p:ph idx="1"/>
          </p:nvPr>
        </p:nvSpPr>
        <p:spPr/>
        <p:txBody>
          <a:bodyPr/>
          <a:lstStyle/>
          <a:p>
            <a:r>
              <a:rPr kumimoji="1" lang="en-US" altLang="zh-TW" dirty="0"/>
              <a:t>It’s simple. Just call</a:t>
            </a:r>
          </a:p>
          <a:p>
            <a:pPr lvl="1"/>
            <a:r>
              <a:rPr kumimoji="1" lang="en-US" altLang="zh-TW" b="1" dirty="0" err="1"/>
              <a:t>gl.enable</a:t>
            </a:r>
            <a:r>
              <a:rPr kumimoji="1" lang="en-US" altLang="zh-TW" b="1" dirty="0"/>
              <a:t>(</a:t>
            </a:r>
            <a:r>
              <a:rPr kumimoji="1" lang="en-US" altLang="zh-TW" b="1" dirty="0" err="1"/>
              <a:t>gl.DEPTH_TEST</a:t>
            </a:r>
            <a:r>
              <a:rPr kumimoji="1" lang="en-US" altLang="zh-TW" b="1" dirty="0"/>
              <a:t>)</a:t>
            </a:r>
          </a:p>
          <a:p>
            <a:pPr lvl="1"/>
            <a:endParaRPr kumimoji="1" lang="en-US" altLang="zh-TW" dirty="0"/>
          </a:p>
          <a:p>
            <a:r>
              <a:rPr kumimoji="1" lang="en-US" altLang="zh-TW" dirty="0"/>
              <a:t>And, before you draw any new frame, call</a:t>
            </a:r>
          </a:p>
          <a:p>
            <a:pPr lvl="1"/>
            <a:r>
              <a:rPr kumimoji="1" lang="en-US" altLang="zh-TW" b="1" dirty="0" err="1"/>
              <a:t>gl.clear</a:t>
            </a:r>
            <a:r>
              <a:rPr kumimoji="1" lang="en-US" altLang="zh-TW" b="1" dirty="0"/>
              <a:t>(</a:t>
            </a:r>
            <a:r>
              <a:rPr kumimoji="1" lang="en-US" altLang="zh-TW" b="1" dirty="0" err="1"/>
              <a:t>gl.DEPTH_BUFFER_BIT</a:t>
            </a:r>
            <a:r>
              <a:rPr kumimoji="1" lang="en-US" altLang="zh-TW" b="1" dirty="0"/>
              <a:t>)</a:t>
            </a:r>
          </a:p>
          <a:p>
            <a:pPr lvl="1"/>
            <a:r>
              <a:rPr kumimoji="1" lang="en-US" altLang="zh-TW" dirty="0"/>
              <a:t>To clear the depth buffer for new frame</a:t>
            </a:r>
          </a:p>
        </p:txBody>
      </p:sp>
    </p:spTree>
    <p:extLst>
      <p:ext uri="{BB962C8B-B14F-4D97-AF65-F5344CB8AC3E}">
        <p14:creationId xmlns:p14="http://schemas.microsoft.com/office/powerpoint/2010/main" val="36199023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125C44-913C-3C40-AABF-602C140FA2A7}"/>
              </a:ext>
            </a:extLst>
          </p:cNvPr>
          <p:cNvSpPr>
            <a:spLocks noGrp="1"/>
          </p:cNvSpPr>
          <p:nvPr>
            <p:ph type="title"/>
          </p:nvPr>
        </p:nvSpPr>
        <p:spPr/>
        <p:txBody>
          <a:bodyPr/>
          <a:lstStyle/>
          <a:p>
            <a:r>
              <a:rPr kumimoji="1" lang="en-US" altLang="zh-TW" dirty="0"/>
              <a:t>Example (Ex05-6)</a:t>
            </a:r>
            <a:endParaRPr kumimoji="1" lang="zh-TW" altLang="en-US" dirty="0"/>
          </a:p>
        </p:txBody>
      </p:sp>
      <p:sp>
        <p:nvSpPr>
          <p:cNvPr id="3" name="內容版面配置區 2">
            <a:extLst>
              <a:ext uri="{FF2B5EF4-FFF2-40B4-BE49-F238E27FC236}">
                <a16:creationId xmlns:a16="http://schemas.microsoft.com/office/drawing/2014/main" id="{22BA47B6-841E-804F-8CD0-703854476BEC}"/>
              </a:ext>
            </a:extLst>
          </p:cNvPr>
          <p:cNvSpPr>
            <a:spLocks noGrp="1"/>
          </p:cNvSpPr>
          <p:nvPr>
            <p:ph idx="1"/>
          </p:nvPr>
        </p:nvSpPr>
        <p:spPr/>
        <p:txBody>
          <a:bodyPr>
            <a:normAutofit/>
          </a:bodyPr>
          <a:lstStyle/>
          <a:p>
            <a:r>
              <a:rPr kumimoji="1" lang="en-US" altLang="zh-TW" sz="2400" dirty="0"/>
              <a:t>Look into the scene from the other size with correct visibility</a:t>
            </a:r>
          </a:p>
          <a:p>
            <a:r>
              <a:rPr kumimoji="1" lang="en-US" altLang="zh-TW" sz="2400" dirty="0"/>
              <a:t> </a:t>
            </a:r>
            <a:r>
              <a:rPr kumimoji="1" lang="en-US" altLang="zh-TW" sz="2000" dirty="0"/>
              <a:t>Files:</a:t>
            </a:r>
          </a:p>
          <a:p>
            <a:pPr lvl="1"/>
            <a:r>
              <a:rPr kumimoji="1" lang="en-US" altLang="zh-TW" sz="2000" dirty="0" err="1"/>
              <a:t>Index.html</a:t>
            </a:r>
            <a:endParaRPr kumimoji="1" lang="en-US" altLang="zh-TW" sz="2000" dirty="0"/>
          </a:p>
          <a:p>
            <a:pPr lvl="1"/>
            <a:r>
              <a:rPr kumimoji="1" lang="en-US" altLang="zh-TW" sz="2000" dirty="0" err="1"/>
              <a:t>WebGL.js</a:t>
            </a:r>
            <a:endParaRPr kumimoji="1" lang="en-US" altLang="zh-TW" sz="2000" dirty="0"/>
          </a:p>
          <a:p>
            <a:pPr lvl="1"/>
            <a:r>
              <a:rPr kumimoji="1" lang="en-US" altLang="zh-TW" sz="2000" dirty="0" err="1"/>
              <a:t>Cuon-matrix.js</a:t>
            </a:r>
            <a:endParaRPr kumimoji="1" lang="zh-TW" altLang="en-US" sz="2000" dirty="0"/>
          </a:p>
          <a:p>
            <a:endParaRPr kumimoji="1" lang="zh-TW" altLang="en-US" sz="2400" dirty="0"/>
          </a:p>
          <a:p>
            <a:endParaRPr kumimoji="1" lang="zh-TW" altLang="en-US" sz="2400" dirty="0"/>
          </a:p>
        </p:txBody>
      </p:sp>
      <p:pic>
        <p:nvPicPr>
          <p:cNvPr id="5" name="圖片 4">
            <a:extLst>
              <a:ext uri="{FF2B5EF4-FFF2-40B4-BE49-F238E27FC236}">
                <a16:creationId xmlns:a16="http://schemas.microsoft.com/office/drawing/2014/main" id="{CB239EB2-75A0-2C4F-A45D-8F12ECE83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7828" y="1598003"/>
            <a:ext cx="3493611" cy="3545497"/>
          </a:xfrm>
          <a:prstGeom prst="rect">
            <a:avLst/>
          </a:prstGeom>
        </p:spPr>
      </p:pic>
    </p:spTree>
    <p:extLst>
      <p:ext uri="{BB962C8B-B14F-4D97-AF65-F5344CB8AC3E}">
        <p14:creationId xmlns:p14="http://schemas.microsoft.com/office/powerpoint/2010/main" val="4288151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B483C2-8709-EF44-80CA-FBB8906BE599}"/>
              </a:ext>
            </a:extLst>
          </p:cNvPr>
          <p:cNvSpPr>
            <a:spLocks noGrp="1"/>
          </p:cNvSpPr>
          <p:nvPr>
            <p:ph type="title"/>
          </p:nvPr>
        </p:nvSpPr>
        <p:spPr/>
        <p:txBody>
          <a:bodyPr/>
          <a:lstStyle/>
          <a:p>
            <a:r>
              <a:rPr kumimoji="1" lang="en-US" altLang="zh-TW" dirty="0"/>
              <a:t>Example (Ex05-1)</a:t>
            </a:r>
            <a:endParaRPr kumimoji="1" lang="zh-TW" altLang="en-US" dirty="0"/>
          </a:p>
        </p:txBody>
      </p:sp>
      <p:sp>
        <p:nvSpPr>
          <p:cNvPr id="3" name="內容版面配置區 2">
            <a:extLst>
              <a:ext uri="{FF2B5EF4-FFF2-40B4-BE49-F238E27FC236}">
                <a16:creationId xmlns:a16="http://schemas.microsoft.com/office/drawing/2014/main" id="{97678890-57E2-9E44-ABDE-D4160019E05C}"/>
              </a:ext>
            </a:extLst>
          </p:cNvPr>
          <p:cNvSpPr>
            <a:spLocks noGrp="1"/>
          </p:cNvSpPr>
          <p:nvPr>
            <p:ph idx="1"/>
          </p:nvPr>
        </p:nvSpPr>
        <p:spPr/>
        <p:txBody>
          <a:bodyPr>
            <a:noAutofit/>
          </a:bodyPr>
          <a:lstStyle/>
          <a:p>
            <a:r>
              <a:rPr kumimoji="1" lang="en-US" altLang="zh-TW" sz="2400" dirty="0"/>
              <a:t>In the end of today, we will draw six triangles</a:t>
            </a:r>
          </a:p>
          <a:p>
            <a:r>
              <a:rPr kumimoji="1" lang="en-US" altLang="zh-TW" sz="2400" dirty="0"/>
              <a:t>In Ex05-1, we only have the model matrix and we can only see a portion of two triangles</a:t>
            </a:r>
          </a:p>
          <a:p>
            <a:endParaRPr kumimoji="1" lang="en-US" altLang="zh-TW" sz="2400" dirty="0"/>
          </a:p>
          <a:p>
            <a:r>
              <a:rPr kumimoji="1" lang="en-US" altLang="zh-TW" sz="2400" dirty="0"/>
              <a:t>Files:</a:t>
            </a:r>
          </a:p>
          <a:p>
            <a:pPr lvl="1"/>
            <a:r>
              <a:rPr kumimoji="1" lang="en-US" altLang="zh-TW" sz="2400" dirty="0" err="1"/>
              <a:t>Index.html</a:t>
            </a:r>
            <a:endParaRPr kumimoji="1" lang="en-US" altLang="zh-TW" sz="2400" dirty="0"/>
          </a:p>
          <a:p>
            <a:pPr lvl="1"/>
            <a:r>
              <a:rPr kumimoji="1" lang="en-US" altLang="zh-TW" sz="2400" dirty="0" err="1"/>
              <a:t>WebGL.js</a:t>
            </a:r>
            <a:endParaRPr kumimoji="1" lang="en-US" altLang="zh-TW" sz="2400" dirty="0"/>
          </a:p>
          <a:p>
            <a:pPr lvl="1"/>
            <a:r>
              <a:rPr kumimoji="1" lang="en-US" altLang="zh-TW" sz="2400" dirty="0" err="1"/>
              <a:t>Cuon-matrix.js</a:t>
            </a:r>
            <a:endParaRPr kumimoji="1" lang="zh-TW" altLang="en-US" sz="2400" dirty="0"/>
          </a:p>
        </p:txBody>
      </p:sp>
      <p:pic>
        <p:nvPicPr>
          <p:cNvPr id="11" name="圖片 10">
            <a:extLst>
              <a:ext uri="{FF2B5EF4-FFF2-40B4-BE49-F238E27FC236}">
                <a16:creationId xmlns:a16="http://schemas.microsoft.com/office/drawing/2014/main" id="{DA6E4D2B-7A8C-1E49-82AF-35A76D819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365" y="2425916"/>
            <a:ext cx="2660573" cy="2667046"/>
          </a:xfrm>
          <a:prstGeom prst="rect">
            <a:avLst/>
          </a:prstGeom>
        </p:spPr>
      </p:pic>
      <p:pic>
        <p:nvPicPr>
          <p:cNvPr id="8" name="圖片 7" descr="一張含有 大, 點燃, 男人, 時鐘 的圖片&#10;&#10;自動產生的描述">
            <a:extLst>
              <a:ext uri="{FF2B5EF4-FFF2-40B4-BE49-F238E27FC236}">
                <a16:creationId xmlns:a16="http://schemas.microsoft.com/office/drawing/2014/main" id="{80BEAF09-A30D-9041-B312-7D5EAD5E5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6522" y="0"/>
            <a:ext cx="1377478" cy="1385047"/>
          </a:xfrm>
          <a:prstGeom prst="rect">
            <a:avLst/>
          </a:prstGeom>
        </p:spPr>
      </p:pic>
    </p:spTree>
    <p:extLst>
      <p:ext uri="{BB962C8B-B14F-4D97-AF65-F5344CB8AC3E}">
        <p14:creationId xmlns:p14="http://schemas.microsoft.com/office/powerpoint/2010/main" val="13276183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descr="一張含有 文字 的圖片&#10;&#10;自動產生的描述">
            <a:extLst>
              <a:ext uri="{FF2B5EF4-FFF2-40B4-BE49-F238E27FC236}">
                <a16:creationId xmlns:a16="http://schemas.microsoft.com/office/drawing/2014/main" id="{863AC8EC-5578-5746-A2D5-3354D838A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9877" y="0"/>
            <a:ext cx="3315146" cy="5143500"/>
          </a:xfrm>
          <a:prstGeom prst="rect">
            <a:avLst/>
          </a:prstGeom>
        </p:spPr>
      </p:pic>
      <p:sp>
        <p:nvSpPr>
          <p:cNvPr id="2" name="標題 1">
            <a:extLst>
              <a:ext uri="{FF2B5EF4-FFF2-40B4-BE49-F238E27FC236}">
                <a16:creationId xmlns:a16="http://schemas.microsoft.com/office/drawing/2014/main" id="{23A209A4-5076-8546-BBEB-A867BD2B749B}"/>
              </a:ext>
            </a:extLst>
          </p:cNvPr>
          <p:cNvSpPr>
            <a:spLocks noGrp="1"/>
          </p:cNvSpPr>
          <p:nvPr>
            <p:ph type="title"/>
          </p:nvPr>
        </p:nvSpPr>
        <p:spPr/>
        <p:txBody>
          <a:bodyPr/>
          <a:lstStyle/>
          <a:p>
            <a:r>
              <a:rPr kumimoji="1" lang="en-US" altLang="zh-TW" dirty="0"/>
              <a:t>Example (Ex05-6)</a:t>
            </a:r>
            <a:endParaRPr kumimoji="1" lang="zh-TW" altLang="en-US" dirty="0"/>
          </a:p>
        </p:txBody>
      </p:sp>
      <p:sp>
        <p:nvSpPr>
          <p:cNvPr id="3" name="內容版面配置區 2">
            <a:extLst>
              <a:ext uri="{FF2B5EF4-FFF2-40B4-BE49-F238E27FC236}">
                <a16:creationId xmlns:a16="http://schemas.microsoft.com/office/drawing/2014/main" id="{82AA17CB-B021-1241-83B9-41CBD6518CDD}"/>
              </a:ext>
            </a:extLst>
          </p:cNvPr>
          <p:cNvSpPr>
            <a:spLocks noGrp="1"/>
          </p:cNvSpPr>
          <p:nvPr>
            <p:ph idx="1"/>
          </p:nvPr>
        </p:nvSpPr>
        <p:spPr>
          <a:xfrm>
            <a:off x="1732936" y="1143000"/>
            <a:ext cx="3414251" cy="3545497"/>
          </a:xfrm>
        </p:spPr>
        <p:txBody>
          <a:bodyPr>
            <a:noAutofit/>
          </a:bodyPr>
          <a:lstStyle/>
          <a:p>
            <a:r>
              <a:rPr kumimoji="1" lang="en-US" altLang="zh-TW" sz="1600" dirty="0"/>
              <a:t>main() in </a:t>
            </a:r>
            <a:r>
              <a:rPr kumimoji="1" lang="en-US" altLang="zh-TW" sz="1600" dirty="0" err="1"/>
              <a:t>WebGL.js</a:t>
            </a:r>
            <a:endParaRPr kumimoji="1" lang="en-US" altLang="zh-TW" sz="1600" dirty="0"/>
          </a:p>
          <a:p>
            <a:r>
              <a:rPr kumimoji="1" lang="en-US" altLang="zh-TW" sz="1600" dirty="0"/>
              <a:t>We change the </a:t>
            </a:r>
            <a:r>
              <a:rPr kumimoji="1" lang="en-US" altLang="zh-TW" sz="1600" dirty="0" err="1"/>
              <a:t>setLookAt</a:t>
            </a:r>
            <a:r>
              <a:rPr kumimoji="1" lang="en-US" altLang="zh-TW" sz="1600" dirty="0"/>
              <a:t>() to look into the scene from the other side</a:t>
            </a:r>
          </a:p>
          <a:p>
            <a:r>
              <a:rPr kumimoji="1" lang="en-US" altLang="zh-TW" sz="1600" dirty="0"/>
              <a:t>You have to call </a:t>
            </a:r>
            <a:r>
              <a:rPr kumimoji="1" lang="en-US" altLang="zh-TW" sz="1600" dirty="0" err="1"/>
              <a:t>gl.enable</a:t>
            </a:r>
            <a:r>
              <a:rPr kumimoji="1" lang="en-US" altLang="zh-TW" sz="1600" dirty="0"/>
              <a:t>(DEPTH_TEST) for once in your program</a:t>
            </a:r>
          </a:p>
          <a:p>
            <a:r>
              <a:rPr kumimoji="1" lang="en-US" altLang="zh-TW" sz="1600" dirty="0"/>
              <a:t>To ensure the correct visibility, you have to call </a:t>
            </a:r>
            <a:r>
              <a:rPr kumimoji="1" lang="en-US" altLang="zh-TW" sz="1600" dirty="0" err="1"/>
              <a:t>gl.clear</a:t>
            </a:r>
            <a:r>
              <a:rPr kumimoji="1" lang="en-US" altLang="zh-TW" sz="1600" dirty="0"/>
              <a:t>() to clear depth buffer before you draw a new frame</a:t>
            </a:r>
            <a:endParaRPr kumimoji="1" lang="zh-TW" altLang="en-US" sz="1600" dirty="0"/>
          </a:p>
        </p:txBody>
      </p:sp>
      <p:sp>
        <p:nvSpPr>
          <p:cNvPr id="6" name="矩形 5">
            <a:extLst>
              <a:ext uri="{FF2B5EF4-FFF2-40B4-BE49-F238E27FC236}">
                <a16:creationId xmlns:a16="http://schemas.microsoft.com/office/drawing/2014/main" id="{70D4799E-FFEB-BC44-8B66-B86490EDF3AD}"/>
              </a:ext>
            </a:extLst>
          </p:cNvPr>
          <p:cNvSpPr/>
          <p:nvPr/>
        </p:nvSpPr>
        <p:spPr>
          <a:xfrm>
            <a:off x="5433231" y="1649912"/>
            <a:ext cx="3201791" cy="367813"/>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7" name="矩形 6">
            <a:extLst>
              <a:ext uri="{FF2B5EF4-FFF2-40B4-BE49-F238E27FC236}">
                <a16:creationId xmlns:a16="http://schemas.microsoft.com/office/drawing/2014/main" id="{BC2A001B-2D26-E743-9AC6-66FB0776A2A8}"/>
              </a:ext>
            </a:extLst>
          </p:cNvPr>
          <p:cNvSpPr/>
          <p:nvPr/>
        </p:nvSpPr>
        <p:spPr>
          <a:xfrm>
            <a:off x="5433232" y="3555542"/>
            <a:ext cx="2456302" cy="162514"/>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2" name="矩形 11">
            <a:extLst>
              <a:ext uri="{FF2B5EF4-FFF2-40B4-BE49-F238E27FC236}">
                <a16:creationId xmlns:a16="http://schemas.microsoft.com/office/drawing/2014/main" id="{AC709B14-8E5E-754F-AB87-FC88771606AC}"/>
              </a:ext>
            </a:extLst>
          </p:cNvPr>
          <p:cNvSpPr/>
          <p:nvPr/>
        </p:nvSpPr>
        <p:spPr>
          <a:xfrm>
            <a:off x="5433231" y="1538423"/>
            <a:ext cx="1337863" cy="123537"/>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4885445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F48E3F-168D-2F46-B4F3-A05F24733905}"/>
              </a:ext>
            </a:extLst>
          </p:cNvPr>
          <p:cNvSpPr>
            <a:spLocks noGrp="1"/>
          </p:cNvSpPr>
          <p:nvPr>
            <p:ph type="title"/>
          </p:nvPr>
        </p:nvSpPr>
        <p:spPr/>
        <p:txBody>
          <a:bodyPr/>
          <a:lstStyle/>
          <a:p>
            <a:r>
              <a:rPr kumimoji="1" lang="en-US" altLang="zh-TW" dirty="0"/>
              <a:t>Example (Ex05-6)</a:t>
            </a:r>
            <a:endParaRPr kumimoji="1" lang="zh-TW" altLang="en-US" dirty="0"/>
          </a:p>
        </p:txBody>
      </p:sp>
      <p:sp>
        <p:nvSpPr>
          <p:cNvPr id="3" name="內容版面配置區 2">
            <a:extLst>
              <a:ext uri="{FF2B5EF4-FFF2-40B4-BE49-F238E27FC236}">
                <a16:creationId xmlns:a16="http://schemas.microsoft.com/office/drawing/2014/main" id="{9321EABF-A2EF-3D49-8C1B-50857410DBD5}"/>
              </a:ext>
            </a:extLst>
          </p:cNvPr>
          <p:cNvSpPr>
            <a:spLocks noGrp="1"/>
          </p:cNvSpPr>
          <p:nvPr>
            <p:ph idx="1"/>
          </p:nvPr>
        </p:nvSpPr>
        <p:spPr/>
        <p:txBody>
          <a:bodyPr>
            <a:noAutofit/>
          </a:bodyPr>
          <a:lstStyle/>
          <a:p>
            <a:r>
              <a:rPr kumimoji="1" lang="en-US" altLang="zh-TW" sz="1800" dirty="0" err="1"/>
              <a:t>gl.clear</a:t>
            </a:r>
            <a:r>
              <a:rPr kumimoji="1" lang="en-US" altLang="zh-TW" sz="1800" dirty="0"/>
              <a:t>()</a:t>
            </a:r>
          </a:p>
          <a:p>
            <a:pPr lvl="1"/>
            <a:r>
              <a:rPr kumimoji="1" lang="en-US" altLang="zh-TW" sz="1800" dirty="0"/>
              <a:t>E.g. </a:t>
            </a:r>
            <a:r>
              <a:rPr kumimoji="1" lang="en-US" altLang="zh-TW" sz="1800" dirty="0" err="1"/>
              <a:t>gl.clear</a:t>
            </a:r>
            <a:r>
              <a:rPr kumimoji="1" lang="en-US" altLang="zh-TW" sz="1800" dirty="0"/>
              <a:t>(</a:t>
            </a:r>
            <a:r>
              <a:rPr kumimoji="1" lang="en-US" altLang="zh-TW" sz="1800" dirty="0" err="1"/>
              <a:t>gl.DEPTH_BUFFER_BIT</a:t>
            </a:r>
            <a:r>
              <a:rPr kumimoji="1" lang="en-US" altLang="zh-TW" sz="1800" dirty="0"/>
              <a:t> | </a:t>
            </a:r>
            <a:r>
              <a:rPr kumimoji="1" lang="en-US" altLang="zh-TW" sz="1800" dirty="0" err="1"/>
              <a:t>gl.COLOR_BUFFER_BIT</a:t>
            </a:r>
            <a:r>
              <a:rPr kumimoji="1" lang="en-US" altLang="zh-TW" sz="1800" dirty="0"/>
              <a:t>)</a:t>
            </a:r>
          </a:p>
          <a:p>
            <a:pPr lvl="1"/>
            <a:r>
              <a:rPr kumimoji="1" lang="en" altLang="zh-TW" sz="1800" dirty="0">
                <a:hlinkClick r:id="rId2"/>
              </a:rPr>
              <a:t>https://developer.mozilla.org/en-US/docs/Web/API/WebGLRenderingContext/clear</a:t>
            </a:r>
            <a:endParaRPr kumimoji="1" lang="en" altLang="zh-TW" sz="1800" dirty="0"/>
          </a:p>
          <a:p>
            <a:r>
              <a:rPr kumimoji="1" lang="en" altLang="zh-TW" sz="1800" dirty="0"/>
              <a:t>The input argument is a mask to indicate what buffers you want to clear</a:t>
            </a:r>
          </a:p>
          <a:p>
            <a:pPr lvl="1"/>
            <a:r>
              <a:rPr kumimoji="1" lang="en-US" altLang="zh-TW" sz="1800" dirty="0" err="1"/>
              <a:t>gl.DEPTH_BUFFER_BIT</a:t>
            </a:r>
            <a:endParaRPr kumimoji="1" lang="en-US" altLang="zh-TW" sz="1800" dirty="0"/>
          </a:p>
          <a:p>
            <a:pPr lvl="1"/>
            <a:r>
              <a:rPr kumimoji="1" lang="en-US" altLang="zh-TW" sz="1800" dirty="0" err="1"/>
              <a:t>gl.COLOR_BUFFER_BIT</a:t>
            </a:r>
            <a:endParaRPr kumimoji="1" lang="en-US" altLang="zh-TW" sz="1800" dirty="0"/>
          </a:p>
          <a:p>
            <a:pPr lvl="1"/>
            <a:r>
              <a:rPr kumimoji="1" lang="en-US" altLang="zh-TW" sz="1800" dirty="0" err="1"/>
              <a:t>gl.STENCIL_BUFFER_BIT</a:t>
            </a:r>
            <a:endParaRPr kumimoji="1" lang="en-US" altLang="zh-TW" sz="1800" dirty="0"/>
          </a:p>
          <a:p>
            <a:r>
              <a:rPr kumimoji="1" lang="en-US" altLang="zh-TW" sz="1800" dirty="0"/>
              <a:t>You can bitwise OR these bits to build a mask you want to clear multiple buffers</a:t>
            </a:r>
            <a:endParaRPr kumimoji="1" lang="zh-TW" altLang="en-US" sz="1800" dirty="0"/>
          </a:p>
        </p:txBody>
      </p:sp>
    </p:spTree>
    <p:extLst>
      <p:ext uri="{BB962C8B-B14F-4D97-AF65-F5344CB8AC3E}">
        <p14:creationId xmlns:p14="http://schemas.microsoft.com/office/powerpoint/2010/main" val="1829457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descr="一張含有 文字 的圖片&#10;&#10;自動產生的描述">
            <a:extLst>
              <a:ext uri="{FF2B5EF4-FFF2-40B4-BE49-F238E27FC236}">
                <a16:creationId xmlns:a16="http://schemas.microsoft.com/office/drawing/2014/main" id="{E253EC24-60AE-B64E-95DD-64A83F93B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0423" y="1590483"/>
            <a:ext cx="3589756" cy="3545498"/>
          </a:xfrm>
          <a:prstGeom prst="rect">
            <a:avLst/>
          </a:prstGeom>
        </p:spPr>
      </p:pic>
      <p:sp>
        <p:nvSpPr>
          <p:cNvPr id="2" name="標題 1">
            <a:extLst>
              <a:ext uri="{FF2B5EF4-FFF2-40B4-BE49-F238E27FC236}">
                <a16:creationId xmlns:a16="http://schemas.microsoft.com/office/drawing/2014/main" id="{1E0FE589-5B95-334B-9571-60F7A0F2220B}"/>
              </a:ext>
            </a:extLst>
          </p:cNvPr>
          <p:cNvSpPr>
            <a:spLocks noGrp="1"/>
          </p:cNvSpPr>
          <p:nvPr>
            <p:ph type="title"/>
          </p:nvPr>
        </p:nvSpPr>
        <p:spPr/>
        <p:txBody>
          <a:bodyPr/>
          <a:lstStyle/>
          <a:p>
            <a:r>
              <a:rPr kumimoji="1" lang="en-US" altLang="zh-TW" dirty="0"/>
              <a:t>Example (Ex05-1)</a:t>
            </a:r>
            <a:endParaRPr kumimoji="1" lang="zh-TW" altLang="en-US" dirty="0"/>
          </a:p>
        </p:txBody>
      </p:sp>
      <p:sp>
        <p:nvSpPr>
          <p:cNvPr id="3" name="內容版面配置區 2">
            <a:extLst>
              <a:ext uri="{FF2B5EF4-FFF2-40B4-BE49-F238E27FC236}">
                <a16:creationId xmlns:a16="http://schemas.microsoft.com/office/drawing/2014/main" id="{6CD3D68E-BAB1-9E4E-B9F3-52537CBB9514}"/>
              </a:ext>
            </a:extLst>
          </p:cNvPr>
          <p:cNvSpPr>
            <a:spLocks noGrp="1"/>
          </p:cNvSpPr>
          <p:nvPr>
            <p:ph idx="1"/>
          </p:nvPr>
        </p:nvSpPr>
        <p:spPr>
          <a:xfrm>
            <a:off x="1732936" y="1143000"/>
            <a:ext cx="1856651" cy="3545497"/>
          </a:xfrm>
        </p:spPr>
        <p:txBody>
          <a:bodyPr/>
          <a:lstStyle/>
          <a:p>
            <a:pPr marL="0" indent="0">
              <a:buNone/>
            </a:pPr>
            <a:r>
              <a:rPr kumimoji="1" lang="en-US" altLang="zh-TW" dirty="0"/>
              <a:t>Shaders</a:t>
            </a:r>
            <a:endParaRPr kumimoji="1" lang="zh-TW" altLang="en-US" dirty="0"/>
          </a:p>
        </p:txBody>
      </p:sp>
      <p:pic>
        <p:nvPicPr>
          <p:cNvPr id="5" name="圖片 4" descr="一張含有 文字 的圖片&#10;&#10;自動產生的描述">
            <a:extLst>
              <a:ext uri="{FF2B5EF4-FFF2-40B4-BE49-F238E27FC236}">
                <a16:creationId xmlns:a16="http://schemas.microsoft.com/office/drawing/2014/main" id="{97AC86BB-3038-B547-9578-E4E50FE8E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48" y="1664320"/>
            <a:ext cx="3873552" cy="3179311"/>
          </a:xfrm>
          <a:prstGeom prst="rect">
            <a:avLst/>
          </a:prstGeom>
        </p:spPr>
      </p:pic>
      <p:sp>
        <p:nvSpPr>
          <p:cNvPr id="6" name="矩形 5">
            <a:extLst>
              <a:ext uri="{FF2B5EF4-FFF2-40B4-BE49-F238E27FC236}">
                <a16:creationId xmlns:a16="http://schemas.microsoft.com/office/drawing/2014/main" id="{0D4560E4-0E11-5047-96DF-B26856D14C0A}"/>
              </a:ext>
            </a:extLst>
          </p:cNvPr>
          <p:cNvSpPr/>
          <p:nvPr/>
        </p:nvSpPr>
        <p:spPr>
          <a:xfrm>
            <a:off x="1503313" y="2718717"/>
            <a:ext cx="2909990" cy="21340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9" name="內容版面配置區 2">
            <a:extLst>
              <a:ext uri="{FF2B5EF4-FFF2-40B4-BE49-F238E27FC236}">
                <a16:creationId xmlns:a16="http://schemas.microsoft.com/office/drawing/2014/main" id="{3ADEB298-6EB1-054D-999E-BA1F33DFAA3F}"/>
              </a:ext>
            </a:extLst>
          </p:cNvPr>
          <p:cNvSpPr txBox="1">
            <a:spLocks/>
          </p:cNvSpPr>
          <p:nvPr/>
        </p:nvSpPr>
        <p:spPr>
          <a:xfrm>
            <a:off x="5025422" y="1159377"/>
            <a:ext cx="4118578" cy="354549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kumimoji="1" lang="en-US" altLang="zh-TW" sz="2400" dirty="0" err="1"/>
              <a:t>initVertexBuffers</a:t>
            </a:r>
            <a:r>
              <a:rPr kumimoji="1" lang="en-US" altLang="zh-TW" sz="2400" dirty="0"/>
              <a:t>() in </a:t>
            </a:r>
            <a:r>
              <a:rPr kumimoji="1" lang="en-US" altLang="zh-TW" sz="2400" dirty="0" err="1"/>
              <a:t>WebGL.js</a:t>
            </a:r>
            <a:endParaRPr kumimoji="1" lang="zh-TW" altLang="en-US" sz="2400" dirty="0"/>
          </a:p>
        </p:txBody>
      </p:sp>
      <p:sp>
        <p:nvSpPr>
          <p:cNvPr id="10" name="矩形 9">
            <a:extLst>
              <a:ext uri="{FF2B5EF4-FFF2-40B4-BE49-F238E27FC236}">
                <a16:creationId xmlns:a16="http://schemas.microsoft.com/office/drawing/2014/main" id="{513DB35D-51AE-6B4C-82AA-77CCA9ED0435}"/>
              </a:ext>
            </a:extLst>
          </p:cNvPr>
          <p:cNvSpPr/>
          <p:nvPr/>
        </p:nvSpPr>
        <p:spPr>
          <a:xfrm>
            <a:off x="5440239" y="1974194"/>
            <a:ext cx="1436654" cy="360928"/>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2" name="矩形 11">
            <a:extLst>
              <a:ext uri="{FF2B5EF4-FFF2-40B4-BE49-F238E27FC236}">
                <a16:creationId xmlns:a16="http://schemas.microsoft.com/office/drawing/2014/main" id="{EF3D09E3-B766-8C43-AE97-63DDBDDA1EF0}"/>
              </a:ext>
            </a:extLst>
          </p:cNvPr>
          <p:cNvSpPr/>
          <p:nvPr/>
        </p:nvSpPr>
        <p:spPr>
          <a:xfrm>
            <a:off x="5455353" y="2405298"/>
            <a:ext cx="1436654" cy="360928"/>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3" name="矩形 12">
            <a:extLst>
              <a:ext uri="{FF2B5EF4-FFF2-40B4-BE49-F238E27FC236}">
                <a16:creationId xmlns:a16="http://schemas.microsoft.com/office/drawing/2014/main" id="{3DA37DAE-1A32-7845-AA12-8173AEF65015}"/>
              </a:ext>
            </a:extLst>
          </p:cNvPr>
          <p:cNvSpPr/>
          <p:nvPr/>
        </p:nvSpPr>
        <p:spPr>
          <a:xfrm>
            <a:off x="5447791" y="2805075"/>
            <a:ext cx="1436654" cy="360928"/>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4" name="文字方塊 13">
            <a:extLst>
              <a:ext uri="{FF2B5EF4-FFF2-40B4-BE49-F238E27FC236}">
                <a16:creationId xmlns:a16="http://schemas.microsoft.com/office/drawing/2014/main" id="{38ADE4EA-EFE6-E44A-9909-99FB61AEF3C3}"/>
              </a:ext>
            </a:extLst>
          </p:cNvPr>
          <p:cNvSpPr txBox="1"/>
          <p:nvPr/>
        </p:nvSpPr>
        <p:spPr>
          <a:xfrm>
            <a:off x="6848249" y="2039517"/>
            <a:ext cx="1438214" cy="261610"/>
          </a:xfrm>
          <a:prstGeom prst="rect">
            <a:avLst/>
          </a:prstGeom>
          <a:noFill/>
        </p:spPr>
        <p:txBody>
          <a:bodyPr wrap="none" rtlCol="0">
            <a:spAutoFit/>
          </a:bodyPr>
          <a:lstStyle/>
          <a:p>
            <a:r>
              <a:rPr kumimoji="1" lang="en-US" altLang="zh-TW" sz="1100" dirty="0">
                <a:solidFill>
                  <a:schemeClr val="bg1"/>
                </a:solidFill>
              </a:rPr>
              <a:t>The first triangle (red)</a:t>
            </a:r>
            <a:endParaRPr kumimoji="1" lang="zh-TW" altLang="en-US" sz="1100" dirty="0">
              <a:solidFill>
                <a:schemeClr val="bg1"/>
              </a:solidFill>
            </a:endParaRPr>
          </a:p>
        </p:txBody>
      </p:sp>
      <p:sp>
        <p:nvSpPr>
          <p:cNvPr id="15" name="文字方塊 14">
            <a:extLst>
              <a:ext uri="{FF2B5EF4-FFF2-40B4-BE49-F238E27FC236}">
                <a16:creationId xmlns:a16="http://schemas.microsoft.com/office/drawing/2014/main" id="{3F3BB5E1-3762-754E-A29D-541A915A92E3}"/>
              </a:ext>
            </a:extLst>
          </p:cNvPr>
          <p:cNvSpPr txBox="1"/>
          <p:nvPr/>
        </p:nvSpPr>
        <p:spPr>
          <a:xfrm>
            <a:off x="6876893" y="2428729"/>
            <a:ext cx="1754006" cy="261610"/>
          </a:xfrm>
          <a:prstGeom prst="rect">
            <a:avLst/>
          </a:prstGeom>
          <a:noFill/>
        </p:spPr>
        <p:txBody>
          <a:bodyPr wrap="none" rtlCol="0">
            <a:spAutoFit/>
          </a:bodyPr>
          <a:lstStyle/>
          <a:p>
            <a:r>
              <a:rPr kumimoji="1" lang="en-US" altLang="zh-TW" sz="1100" dirty="0">
                <a:solidFill>
                  <a:schemeClr val="bg1"/>
                </a:solidFill>
              </a:rPr>
              <a:t>The second triangle (green)</a:t>
            </a:r>
            <a:endParaRPr kumimoji="1" lang="zh-TW" altLang="en-US" sz="1100" dirty="0">
              <a:solidFill>
                <a:schemeClr val="bg1"/>
              </a:solidFill>
            </a:endParaRPr>
          </a:p>
        </p:txBody>
      </p:sp>
      <p:sp>
        <p:nvSpPr>
          <p:cNvPr id="16" name="文字方塊 15">
            <a:extLst>
              <a:ext uri="{FF2B5EF4-FFF2-40B4-BE49-F238E27FC236}">
                <a16:creationId xmlns:a16="http://schemas.microsoft.com/office/drawing/2014/main" id="{FC992B15-BA3F-634E-B285-152B5144E6D1}"/>
              </a:ext>
            </a:extLst>
          </p:cNvPr>
          <p:cNvSpPr txBox="1"/>
          <p:nvPr/>
        </p:nvSpPr>
        <p:spPr>
          <a:xfrm>
            <a:off x="6884445" y="2854734"/>
            <a:ext cx="1544012" cy="261610"/>
          </a:xfrm>
          <a:prstGeom prst="rect">
            <a:avLst/>
          </a:prstGeom>
          <a:noFill/>
        </p:spPr>
        <p:txBody>
          <a:bodyPr wrap="none" rtlCol="0">
            <a:spAutoFit/>
          </a:bodyPr>
          <a:lstStyle/>
          <a:p>
            <a:r>
              <a:rPr kumimoji="1" lang="en-US" altLang="zh-TW" sz="1100" dirty="0">
                <a:solidFill>
                  <a:schemeClr val="bg1"/>
                </a:solidFill>
              </a:rPr>
              <a:t>The third triangle (blue)</a:t>
            </a:r>
            <a:endParaRPr kumimoji="1" lang="zh-TW" altLang="en-US" sz="1100" dirty="0">
              <a:solidFill>
                <a:schemeClr val="bg1"/>
              </a:solidFill>
            </a:endParaRPr>
          </a:p>
        </p:txBody>
      </p:sp>
    </p:spTree>
    <p:extLst>
      <p:ext uri="{BB962C8B-B14F-4D97-AF65-F5344CB8AC3E}">
        <p14:creationId xmlns:p14="http://schemas.microsoft.com/office/powerpoint/2010/main" val="546283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94E78F-6253-FB4C-9063-4C79A1C6116F}"/>
              </a:ext>
            </a:extLst>
          </p:cNvPr>
          <p:cNvSpPr>
            <a:spLocks noGrp="1"/>
          </p:cNvSpPr>
          <p:nvPr>
            <p:ph type="title"/>
          </p:nvPr>
        </p:nvSpPr>
        <p:spPr/>
        <p:txBody>
          <a:bodyPr/>
          <a:lstStyle/>
          <a:p>
            <a:r>
              <a:rPr kumimoji="1" lang="en-US" altLang="zh-TW" dirty="0"/>
              <a:t>Example (Ex05-1)</a:t>
            </a:r>
            <a:endParaRPr kumimoji="1" lang="zh-TW" altLang="en-US" dirty="0"/>
          </a:p>
        </p:txBody>
      </p:sp>
      <p:sp>
        <p:nvSpPr>
          <p:cNvPr id="3" name="內容版面配置區 2">
            <a:extLst>
              <a:ext uri="{FF2B5EF4-FFF2-40B4-BE49-F238E27FC236}">
                <a16:creationId xmlns:a16="http://schemas.microsoft.com/office/drawing/2014/main" id="{6E7C274E-4577-B744-B2B9-CB27FFEEBA18}"/>
              </a:ext>
            </a:extLst>
          </p:cNvPr>
          <p:cNvSpPr>
            <a:spLocks noGrp="1"/>
          </p:cNvSpPr>
          <p:nvPr>
            <p:ph idx="1"/>
          </p:nvPr>
        </p:nvSpPr>
        <p:spPr/>
        <p:txBody>
          <a:bodyPr/>
          <a:lstStyle/>
          <a:p>
            <a:pPr marL="0" indent="0">
              <a:buNone/>
            </a:pPr>
            <a:r>
              <a:rPr kumimoji="1" lang="en-US" altLang="zh-TW" dirty="0"/>
              <a:t>main() in </a:t>
            </a:r>
            <a:r>
              <a:rPr kumimoji="1" lang="en-US" altLang="zh-TW" dirty="0" err="1"/>
              <a:t>WebGL.js</a:t>
            </a:r>
            <a:endParaRPr kumimoji="1" lang="zh-TW" altLang="en-US" dirty="0"/>
          </a:p>
        </p:txBody>
      </p:sp>
      <p:pic>
        <p:nvPicPr>
          <p:cNvPr id="5" name="圖片 4" descr="一張含有 文字 的圖片&#10;&#10;自動產生的描述">
            <a:extLst>
              <a:ext uri="{FF2B5EF4-FFF2-40B4-BE49-F238E27FC236}">
                <a16:creationId xmlns:a16="http://schemas.microsoft.com/office/drawing/2014/main" id="{0B082B98-FD82-5F4B-858D-0BFE36C7D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9024" y="1078986"/>
            <a:ext cx="3932717" cy="4011614"/>
          </a:xfrm>
          <a:prstGeom prst="rect">
            <a:avLst/>
          </a:prstGeom>
        </p:spPr>
      </p:pic>
      <p:sp>
        <p:nvSpPr>
          <p:cNvPr id="6" name="矩形 5">
            <a:extLst>
              <a:ext uri="{FF2B5EF4-FFF2-40B4-BE49-F238E27FC236}">
                <a16:creationId xmlns:a16="http://schemas.microsoft.com/office/drawing/2014/main" id="{356BE7CB-5B28-AB4C-98F7-2EA59984A5EB}"/>
              </a:ext>
            </a:extLst>
          </p:cNvPr>
          <p:cNvSpPr/>
          <p:nvPr/>
        </p:nvSpPr>
        <p:spPr>
          <a:xfrm>
            <a:off x="5147187" y="3958748"/>
            <a:ext cx="3475378" cy="515012"/>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7" name="矩形 6">
            <a:extLst>
              <a:ext uri="{FF2B5EF4-FFF2-40B4-BE49-F238E27FC236}">
                <a16:creationId xmlns:a16="http://schemas.microsoft.com/office/drawing/2014/main" id="{F0737535-D9FA-8041-9B44-1FC5FDBBA583}"/>
              </a:ext>
            </a:extLst>
          </p:cNvPr>
          <p:cNvSpPr/>
          <p:nvPr/>
        </p:nvSpPr>
        <p:spPr>
          <a:xfrm>
            <a:off x="5147187" y="4519134"/>
            <a:ext cx="3475378" cy="515012"/>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 name="文字方塊 7">
            <a:extLst>
              <a:ext uri="{FF2B5EF4-FFF2-40B4-BE49-F238E27FC236}">
                <a16:creationId xmlns:a16="http://schemas.microsoft.com/office/drawing/2014/main" id="{2E234E83-3545-774F-A4D5-1DD13DBF27CA}"/>
              </a:ext>
            </a:extLst>
          </p:cNvPr>
          <p:cNvSpPr txBox="1"/>
          <p:nvPr/>
        </p:nvSpPr>
        <p:spPr>
          <a:xfrm>
            <a:off x="2345055" y="4245503"/>
            <a:ext cx="2531975" cy="646331"/>
          </a:xfrm>
          <a:prstGeom prst="rect">
            <a:avLst/>
          </a:prstGeom>
          <a:noFill/>
        </p:spPr>
        <p:txBody>
          <a:bodyPr wrap="none" rtlCol="0">
            <a:spAutoFit/>
          </a:bodyPr>
          <a:lstStyle/>
          <a:p>
            <a:r>
              <a:rPr kumimoji="1" lang="en-US" altLang="zh-TW" sz="1200" dirty="0"/>
              <a:t>translate the triangle set to draw </a:t>
            </a:r>
          </a:p>
          <a:p>
            <a:r>
              <a:rPr kumimoji="1" lang="en-US" altLang="zh-TW" sz="1200" dirty="0"/>
              <a:t>(do it twice with different translation</a:t>
            </a:r>
          </a:p>
          <a:p>
            <a:r>
              <a:rPr kumimoji="1" lang="en-US" altLang="zh-TW" sz="1200" dirty="0"/>
              <a:t>to draw two sets of triangles)</a:t>
            </a:r>
            <a:endParaRPr kumimoji="1" lang="zh-TW" altLang="en-US" sz="1200" dirty="0"/>
          </a:p>
        </p:txBody>
      </p:sp>
    </p:spTree>
    <p:extLst>
      <p:ext uri="{BB962C8B-B14F-4D97-AF65-F5344CB8AC3E}">
        <p14:creationId xmlns:p14="http://schemas.microsoft.com/office/powerpoint/2010/main" val="2433328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5844EF-9810-D547-925E-4C9BE3B77D52}"/>
              </a:ext>
            </a:extLst>
          </p:cNvPr>
          <p:cNvSpPr>
            <a:spLocks noGrp="1"/>
          </p:cNvSpPr>
          <p:nvPr>
            <p:ph type="title"/>
          </p:nvPr>
        </p:nvSpPr>
        <p:spPr/>
        <p:txBody>
          <a:bodyPr/>
          <a:lstStyle/>
          <a:p>
            <a:r>
              <a:rPr kumimoji="1" lang="en-US" altLang="zh-TW" dirty="0"/>
              <a:t>Let’s try and think (5mins)</a:t>
            </a:r>
            <a:endParaRPr kumimoji="1" lang="zh-TW" altLang="en-US" dirty="0"/>
          </a:p>
        </p:txBody>
      </p:sp>
      <p:sp>
        <p:nvSpPr>
          <p:cNvPr id="3" name="內容版面配置區 2">
            <a:extLst>
              <a:ext uri="{FF2B5EF4-FFF2-40B4-BE49-F238E27FC236}">
                <a16:creationId xmlns:a16="http://schemas.microsoft.com/office/drawing/2014/main" id="{A2B4C055-0015-B841-A378-7CE2C507EA98}"/>
              </a:ext>
            </a:extLst>
          </p:cNvPr>
          <p:cNvSpPr>
            <a:spLocks noGrp="1"/>
          </p:cNvSpPr>
          <p:nvPr>
            <p:ph idx="1"/>
          </p:nvPr>
        </p:nvSpPr>
        <p:spPr/>
        <p:txBody>
          <a:bodyPr>
            <a:normAutofit/>
          </a:bodyPr>
          <a:lstStyle/>
          <a:p>
            <a:r>
              <a:rPr kumimoji="1" lang="en-US" altLang="zh-TW" sz="2000" dirty="0"/>
              <a:t>Take a close look at triangle vertices array (x, y of each triangle are the same, but z is different)</a:t>
            </a:r>
          </a:p>
          <a:p>
            <a:endParaRPr kumimoji="1" lang="en-US" altLang="zh-TW" sz="2000" dirty="0"/>
          </a:p>
          <a:p>
            <a:r>
              <a:rPr kumimoji="1" lang="en-US" altLang="zh-TW" sz="2000" dirty="0"/>
              <a:t>Can you apply more transformations to the model matrix and let you can see the all triangles?</a:t>
            </a:r>
          </a:p>
          <a:p>
            <a:endParaRPr kumimoji="1" lang="en-US" altLang="zh-TW" sz="2000" dirty="0"/>
          </a:p>
          <a:p>
            <a:r>
              <a:rPr kumimoji="1" lang="en-US" altLang="zh-TW" sz="2000" dirty="0"/>
              <a:t>I already show you the long pipeline of 3D rendering, but we do not have the view matrix, projection matrix and viewport in the code. If so, what happens in the rendering pipeline?</a:t>
            </a:r>
          </a:p>
        </p:txBody>
      </p:sp>
    </p:spTree>
    <p:extLst>
      <p:ext uri="{BB962C8B-B14F-4D97-AF65-F5344CB8AC3E}">
        <p14:creationId xmlns:p14="http://schemas.microsoft.com/office/powerpoint/2010/main" val="24793717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3426</Words>
  <Application>Microsoft Macintosh PowerPoint</Application>
  <PresentationFormat>如螢幕大小 (16:9)</PresentationFormat>
  <Paragraphs>431</Paragraphs>
  <Slides>61</Slides>
  <Notes>12</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61</vt:i4>
      </vt:variant>
    </vt:vector>
  </HeadingPairs>
  <TitlesOfParts>
    <vt:vector size="66" baseType="lpstr">
      <vt:lpstr>Arial</vt:lpstr>
      <vt:lpstr>Calibri</vt:lpstr>
      <vt:lpstr>Cambria Math</vt:lpstr>
      <vt:lpstr>Menlo</vt:lpstr>
      <vt:lpstr>Office Theme</vt:lpstr>
      <vt:lpstr>Space Transformation Pipeline (3D)</vt:lpstr>
      <vt:lpstr>Coordinate System (Space)</vt:lpstr>
      <vt:lpstr>Model Matrix (Model to World Space)</vt:lpstr>
      <vt:lpstr>Model Matrix (Model to World Space)</vt:lpstr>
      <vt:lpstr>Coordinate System (Space)</vt:lpstr>
      <vt:lpstr>Example (Ex05-1)</vt:lpstr>
      <vt:lpstr>Example (Ex05-1)</vt:lpstr>
      <vt:lpstr>Example (Ex05-1)</vt:lpstr>
      <vt:lpstr>Let’s try and think (5mins)</vt:lpstr>
      <vt:lpstr>View Matrix (World to View Space)</vt:lpstr>
      <vt:lpstr>View Matrix (World to View Space)</vt:lpstr>
      <vt:lpstr>View Matrix (World to View Space)</vt:lpstr>
      <vt:lpstr>Build the View Space Coordinate System</vt:lpstr>
      <vt:lpstr>Build the View Space Coordinate System</vt:lpstr>
      <vt:lpstr>Build the View Space Coordinate System</vt:lpstr>
      <vt:lpstr>Build the View Space Coordinate System</vt:lpstr>
      <vt:lpstr>World to View Space in Mathematics</vt:lpstr>
      <vt:lpstr>Build View Matrix by cuon-matrix.js</vt:lpstr>
      <vt:lpstr>Coordinate System (Space)</vt:lpstr>
      <vt:lpstr>Example (Ex05-2)</vt:lpstr>
      <vt:lpstr>Example (Ex05-2)</vt:lpstr>
      <vt:lpstr>Let’s try and think (5mins)</vt:lpstr>
      <vt:lpstr>Projection Matrix (View to Clip Space)</vt:lpstr>
      <vt:lpstr>Projection Matrix (View to Clip Space)</vt:lpstr>
      <vt:lpstr>Projection Matrix (View to Clip Space)</vt:lpstr>
      <vt:lpstr>Orthographic Projection Matrix (View to Clip Space)</vt:lpstr>
      <vt:lpstr>Orthographic Projection Matrix (View to Clip Space)</vt:lpstr>
      <vt:lpstr>Orthographic Projection Matrix (View to Clip Space)</vt:lpstr>
      <vt:lpstr>Coordinate System (Space)</vt:lpstr>
      <vt:lpstr>Example (Ex05-3)</vt:lpstr>
      <vt:lpstr>Example (Ex05-3)</vt:lpstr>
      <vt:lpstr>Let’s try and think (5mins)</vt:lpstr>
      <vt:lpstr>Perspective Projection Matrix (View to Clip Space)</vt:lpstr>
      <vt:lpstr>Perspective Projection Matrix (View to Clip Space)</vt:lpstr>
      <vt:lpstr>Perspective Projection Matrix (View to Clip Space)</vt:lpstr>
      <vt:lpstr>Coordinate System (Space)</vt:lpstr>
      <vt:lpstr>Example (Ex05-4)</vt:lpstr>
      <vt:lpstr>Example (Ex05-4)</vt:lpstr>
      <vt:lpstr>Let’s try and think (5mins)</vt:lpstr>
      <vt:lpstr>Viewport Transformation (Clip to Screen Space)</vt:lpstr>
      <vt:lpstr>Viewport Transformation (Clip to Screen Space)</vt:lpstr>
      <vt:lpstr>Viewport Transformation (Clip to Screen Space)</vt:lpstr>
      <vt:lpstr>Viewport Transformation (Clip to Screen Space)</vt:lpstr>
      <vt:lpstr>Viewport Transformation (Clip to Screen Space)</vt:lpstr>
      <vt:lpstr>Viewport Transformation (Clip to Screen Space)</vt:lpstr>
      <vt:lpstr>gl.viewport(x, y, width, height)</vt:lpstr>
      <vt:lpstr>Example (Ex05-5)</vt:lpstr>
      <vt:lpstr>Example (Ex05-5)</vt:lpstr>
      <vt:lpstr>Let’s try and think (5mins)</vt:lpstr>
      <vt:lpstr>Recall the 2D Drawing</vt:lpstr>
      <vt:lpstr>Visibility</vt:lpstr>
      <vt:lpstr>Visibility</vt:lpstr>
      <vt:lpstr>Image Space Approach for Visibility</vt:lpstr>
      <vt:lpstr>Depth Buffer (Z-buffer)</vt:lpstr>
      <vt:lpstr>Z-buffer Algorithm</vt:lpstr>
      <vt:lpstr>Z-buffer Algorithm</vt:lpstr>
      <vt:lpstr>Z-buffer Algorithm</vt:lpstr>
      <vt:lpstr>Depth Buffer in WebGL</vt:lpstr>
      <vt:lpstr>Example (Ex05-6)</vt:lpstr>
      <vt:lpstr>Example (Ex05-6)</vt:lpstr>
      <vt:lpstr>Example (Ex05-6)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2022-10-12T04:01:27Z</dcterms:modified>
</cp:coreProperties>
</file>